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74" r:id="rId5"/>
    <p:sldId id="275" r:id="rId6"/>
    <p:sldId id="271" r:id="rId7"/>
    <p:sldId id="287" r:id="rId8"/>
    <p:sldId id="288" r:id="rId9"/>
    <p:sldId id="290" r:id="rId10"/>
    <p:sldId id="289" r:id="rId11"/>
    <p:sldId id="259" r:id="rId12"/>
    <p:sldId id="277" r:id="rId13"/>
    <p:sldId id="276" r:id="rId14"/>
    <p:sldId id="278" r:id="rId15"/>
    <p:sldId id="279" r:id="rId16"/>
    <p:sldId id="280" r:id="rId17"/>
    <p:sldId id="281" r:id="rId18"/>
    <p:sldId id="272" r:id="rId19"/>
    <p:sldId id="283" r:id="rId20"/>
    <p:sldId id="282" r:id="rId21"/>
    <p:sldId id="270" r:id="rId22"/>
  </p:sldIdLst>
  <p:sldSz cx="18288000" cy="10287000"/>
  <p:notesSz cx="6858000" cy="9144000"/>
  <p:embeddedFontLst>
    <p:embeddedFont>
      <p:font typeface="Poppins Bold" panose="020B0604020202020204" charset="0"/>
      <p:regular r:id="rId23"/>
    </p:embeddedFont>
    <p:embeddedFont>
      <p:font typeface="Proxima Nova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30"/>
    <a:srgbClr val="365486"/>
    <a:srgbClr val="0D2668"/>
    <a:srgbClr val="0F1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456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E4E6D419-DF14-50C2-A296-8D9F7296B2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2515"/>
          <a:stretch/>
        </p:blipFill>
        <p:spPr>
          <a:xfrm>
            <a:off x="0" y="-2273"/>
            <a:ext cx="18288000" cy="10287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A9020AF-57F1-59FF-95D7-AE490B5BC77E}"/>
              </a:ext>
            </a:extLst>
          </p:cNvPr>
          <p:cNvSpPr/>
          <p:nvPr/>
        </p:nvSpPr>
        <p:spPr>
          <a:xfrm>
            <a:off x="0" y="-2273"/>
            <a:ext cx="18288000" cy="102870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3125544" y="8619890"/>
            <a:ext cx="5122815" cy="903944"/>
            <a:chOff x="0" y="0"/>
            <a:chExt cx="1535980" cy="3069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5980" cy="306925"/>
            </a:xfrm>
            <a:custGeom>
              <a:avLst/>
              <a:gdLst/>
              <a:ahLst/>
              <a:cxnLst/>
              <a:rect l="l" t="t" r="r" b="b"/>
              <a:pathLst>
                <a:path w="1535980" h="306925">
                  <a:moveTo>
                    <a:pt x="0" y="0"/>
                  </a:moveTo>
                  <a:lnTo>
                    <a:pt x="1535980" y="0"/>
                  </a:lnTo>
                  <a:lnTo>
                    <a:pt x="1535980" y="306925"/>
                  </a:lnTo>
                  <a:lnTo>
                    <a:pt x="0" y="306925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35980" cy="345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0" y="9823004"/>
            <a:ext cx="7830907" cy="0"/>
          </a:xfrm>
          <a:prstGeom prst="line">
            <a:avLst/>
          </a:prstGeom>
          <a:ln w="76200" cap="flat">
            <a:solidFill>
              <a:srgbClr val="365486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6630744" y="7609706"/>
            <a:ext cx="1617615" cy="804124"/>
            <a:chOff x="0" y="0"/>
            <a:chExt cx="531801" cy="3069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1801" cy="306925"/>
            </a:xfrm>
            <a:custGeom>
              <a:avLst/>
              <a:gdLst/>
              <a:ahLst/>
              <a:cxnLst/>
              <a:rect l="l" t="t" r="r" b="b"/>
              <a:pathLst>
                <a:path w="531801" h="306925">
                  <a:moveTo>
                    <a:pt x="0" y="0"/>
                  </a:moveTo>
                  <a:lnTo>
                    <a:pt x="531801" y="0"/>
                  </a:lnTo>
                  <a:lnTo>
                    <a:pt x="531801" y="306925"/>
                  </a:lnTo>
                  <a:lnTo>
                    <a:pt x="0" y="306925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1801" cy="345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305300" y="451740"/>
            <a:ext cx="96774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</a:pPr>
            <a:r>
              <a:rPr lang="en-US" sz="3200" spc="16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TRƯỜNG ĐẠI HỌC CÔNG NGHIỆP HÀ NỘI</a:t>
            </a:r>
          </a:p>
          <a:p>
            <a:pPr lvl="0" algn="ctr">
              <a:lnSpc>
                <a:spcPts val="3500"/>
              </a:lnSpc>
            </a:pPr>
            <a:r>
              <a:rPr lang="en-US" sz="3200" spc="16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KHOA CÔNG NGHỆ THÔNG TIN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8247218" y="9823004"/>
            <a:ext cx="1793564" cy="0"/>
          </a:xfrm>
          <a:prstGeom prst="line">
            <a:avLst/>
          </a:prstGeom>
          <a:ln w="76200" cap="flat">
            <a:solidFill>
              <a:srgbClr val="365486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457093" y="9823004"/>
            <a:ext cx="7830907" cy="0"/>
          </a:xfrm>
          <a:prstGeom prst="line">
            <a:avLst/>
          </a:prstGeom>
          <a:ln w="76200" cap="flat">
            <a:solidFill>
              <a:srgbClr val="365486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13558260" y="7692073"/>
            <a:ext cx="2954649" cy="630327"/>
            <a:chOff x="0" y="0"/>
            <a:chExt cx="778179" cy="1660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78179" cy="166012"/>
            </a:xfrm>
            <a:custGeom>
              <a:avLst/>
              <a:gdLst/>
              <a:ahLst/>
              <a:cxnLst/>
              <a:rect l="l" t="t" r="r" b="b"/>
              <a:pathLst>
                <a:path w="778179" h="166012">
                  <a:moveTo>
                    <a:pt x="0" y="0"/>
                  </a:moveTo>
                  <a:lnTo>
                    <a:pt x="778179" y="0"/>
                  </a:lnTo>
                  <a:lnTo>
                    <a:pt x="778179" y="166012"/>
                  </a:lnTo>
                  <a:lnTo>
                    <a:pt x="0" y="166012"/>
                  </a:lnTo>
                  <a:close/>
                </a:path>
              </a:pathLst>
            </a:custGeom>
            <a:solidFill>
              <a:srgbClr val="36548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778179" cy="204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spc="239">
                  <a:solidFill>
                    <a:srgbClr val="FFFFFF"/>
                  </a:solidFill>
                  <a:latin typeface="Proxima Nova" panose="020B0604020202020204" charset="0"/>
                </a:rPr>
                <a:t>25 May, 2024</a:t>
              </a: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82CD0DD-BA4E-96E6-1E7B-C188EB00A440}"/>
              </a:ext>
            </a:extLst>
          </p:cNvPr>
          <p:cNvSpPr txBox="1"/>
          <p:nvPr/>
        </p:nvSpPr>
        <p:spPr>
          <a:xfrm>
            <a:off x="4305300" y="2504419"/>
            <a:ext cx="9677400" cy="44884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3500"/>
              </a:lnSpc>
            </a:pPr>
            <a:r>
              <a:rPr lang="en-US" sz="3400" b="1" spc="160">
                <a:solidFill>
                  <a:srgbClr val="0F1035"/>
                </a:solidFill>
                <a:latin typeface="Proxima Nova" panose="020B0604020202020204" charset="0"/>
                <a:cs typeface="Arial" panose="020B0604020202020204" pitchFamily="34" charset="0"/>
              </a:rPr>
              <a:t>BÁO CÁO ĐỒ ÁN TỐT NGHIỆP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38A34FE9-0052-FF2D-4CB1-2E9E394D15F8}"/>
              </a:ext>
            </a:extLst>
          </p:cNvPr>
          <p:cNvSpPr txBox="1"/>
          <p:nvPr/>
        </p:nvSpPr>
        <p:spPr>
          <a:xfrm>
            <a:off x="2811029" y="3469283"/>
            <a:ext cx="12934181" cy="123886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5000"/>
              </a:lnSpc>
            </a:pPr>
            <a:r>
              <a:rPr lang="en-US" sz="4000" b="1" spc="12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XÂY DỰNG WEBSITE BÁN KHÓA HỌC ONLINE SỬ DỤNG NodeJS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B5210C56-EA82-8F40-BB4D-3B30BEF43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430063"/>
              </p:ext>
            </p:extLst>
          </p:nvPr>
        </p:nvGraphicFramePr>
        <p:xfrm>
          <a:off x="523407" y="7318959"/>
          <a:ext cx="865062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224">
                  <a:extLst>
                    <a:ext uri="{9D8B030D-6E8A-4147-A177-3AD203B41FA5}">
                      <a16:colId xmlns:a16="http://schemas.microsoft.com/office/drawing/2014/main" val="2915305381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3213083372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r>
                        <a:rPr lang="en-US" sz="2600" b="1" err="1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Giảng</a:t>
                      </a:r>
                      <a:r>
                        <a:rPr lang="en-US" sz="2600" b="1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00" b="1" err="1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viên</a:t>
                      </a:r>
                      <a:r>
                        <a:rPr lang="en-US" sz="2600" b="1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00" b="1" err="1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hướng</a:t>
                      </a:r>
                      <a:r>
                        <a:rPr lang="en-US" sz="2600" b="1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00" b="1" err="1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dẫn</a:t>
                      </a:r>
                      <a:endParaRPr lang="en-US" sz="2600" b="1">
                        <a:solidFill>
                          <a:srgbClr val="0D2668"/>
                        </a:solidFill>
                        <a:latin typeface="Proxima Nova" panose="020B060402020202020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2600" b="0" err="1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ThS</a:t>
                      </a:r>
                      <a:r>
                        <a:rPr lang="en-US" sz="2600" b="0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sz="2600" b="0" err="1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Nguyễn</a:t>
                      </a:r>
                      <a:r>
                        <a:rPr lang="en-US" sz="2600" b="0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00" b="0" err="1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2600" b="0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00" b="0" err="1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Hương</a:t>
                      </a:r>
                      <a:r>
                        <a:rPr lang="en-US" sz="2600" b="0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 Lan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54191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r>
                        <a:rPr lang="en-US" sz="2600" b="1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Sinh </a:t>
                      </a:r>
                      <a:r>
                        <a:rPr lang="en-US" sz="2600" b="1" err="1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viên</a:t>
                      </a:r>
                      <a:endParaRPr lang="en-US" sz="2600" b="1">
                        <a:solidFill>
                          <a:srgbClr val="0D2668"/>
                        </a:solidFill>
                        <a:latin typeface="Proxima Nova" panose="020B060402020202020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2600" b="0" err="1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Dương</a:t>
                      </a:r>
                      <a:r>
                        <a:rPr lang="en-US" sz="2600" b="0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00" b="0" err="1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Quốc</a:t>
                      </a:r>
                      <a:r>
                        <a:rPr lang="en-US" sz="2600" b="0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 Khánh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831231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r>
                        <a:rPr lang="en-US" sz="2600" b="1" err="1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Lớp</a:t>
                      </a:r>
                      <a:endParaRPr lang="en-US" sz="2600" b="1">
                        <a:solidFill>
                          <a:srgbClr val="0D2668"/>
                        </a:solidFill>
                        <a:latin typeface="Proxima Nova" panose="020B060402020202020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: 2020DHCNTT05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431438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r>
                        <a:rPr lang="en-US" sz="2600" b="1" err="1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Khóa</a:t>
                      </a:r>
                      <a:endParaRPr lang="en-US" sz="2600" b="1">
                        <a:solidFill>
                          <a:srgbClr val="0D2668"/>
                        </a:solidFill>
                        <a:latin typeface="Proxima Nova" panose="020B060402020202020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0">
                          <a:solidFill>
                            <a:srgbClr val="0D2668"/>
                          </a:solidFill>
                          <a:latin typeface="Proxima Nova" panose="020B0604020202020204" charset="0"/>
                          <a:cs typeface="Arial" panose="020B0604020202020204" pitchFamily="34" charset="0"/>
                        </a:rPr>
                        <a:t>: 15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8101287"/>
                  </a:ext>
                </a:extLst>
              </a:tr>
            </a:tbl>
          </a:graphicData>
        </a:graphic>
      </p:graphicFrame>
      <p:pic>
        <p:nvPicPr>
          <p:cNvPr id="34" name="Picture 33">
            <a:extLst>
              <a:ext uri="{FF2B5EF4-FFF2-40B4-BE49-F238E27FC236}">
                <a16:creationId xmlns:a16="http://schemas.microsoft.com/office/drawing/2014/main" id="{AE763F3D-B621-AD7C-4A74-C914D8D60D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29" y="199552"/>
            <a:ext cx="18288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27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CFFC31B-11DA-B717-9474-88BEA74A431C}"/>
              </a:ext>
            </a:extLst>
          </p:cNvPr>
          <p:cNvGrpSpPr/>
          <p:nvPr/>
        </p:nvGrpSpPr>
        <p:grpSpPr>
          <a:xfrm>
            <a:off x="8797800" y="491162"/>
            <a:ext cx="9517979" cy="1075074"/>
            <a:chOff x="8797800" y="491162"/>
            <a:chExt cx="9517979" cy="1075074"/>
          </a:xfrm>
        </p:grpSpPr>
        <p:grpSp>
          <p:nvGrpSpPr>
            <p:cNvPr id="8" name="Group 8"/>
            <p:cNvGrpSpPr/>
            <p:nvPr/>
          </p:nvGrpSpPr>
          <p:grpSpPr>
            <a:xfrm rot="-5400000">
              <a:off x="9114490" y="174472"/>
              <a:ext cx="1075073" cy="1708454"/>
              <a:chOff x="0" y="0"/>
              <a:chExt cx="283147" cy="449963"/>
            </a:xfrm>
            <a:solidFill>
              <a:srgbClr val="365486"/>
            </a:solidFill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83147" cy="449963"/>
              </a:xfrm>
              <a:custGeom>
                <a:avLst/>
                <a:gdLst/>
                <a:ahLst/>
                <a:cxnLst/>
                <a:rect l="l" t="t" r="r" b="b"/>
                <a:pathLst>
                  <a:path w="283147" h="449963">
                    <a:moveTo>
                      <a:pt x="0" y="0"/>
                    </a:moveTo>
                    <a:lnTo>
                      <a:pt x="283147" y="0"/>
                    </a:lnTo>
                    <a:lnTo>
                      <a:pt x="283147" y="449963"/>
                    </a:lnTo>
                    <a:lnTo>
                      <a:pt x="0" y="449963"/>
                    </a:lnTo>
                    <a:close/>
                  </a:path>
                </a:pathLst>
              </a:custGeom>
              <a:grpFill/>
              <a:ln>
                <a:solidFill>
                  <a:srgbClr val="365486"/>
                </a:solidFill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283147" cy="488063"/>
              </a:xfrm>
              <a:prstGeom prst="rect">
                <a:avLst/>
              </a:prstGeom>
              <a:grpFill/>
              <a:ln>
                <a:solidFill>
                  <a:srgbClr val="365486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5400000">
              <a:off x="14044070" y="-2705473"/>
              <a:ext cx="1075073" cy="7468345"/>
              <a:chOff x="0" y="0"/>
              <a:chExt cx="283147" cy="196697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83147" cy="1966972"/>
              </a:xfrm>
              <a:custGeom>
                <a:avLst/>
                <a:gdLst/>
                <a:ahLst/>
                <a:cxnLst/>
                <a:rect l="l" t="t" r="r" b="b"/>
                <a:pathLst>
                  <a:path w="283147" h="1966972">
                    <a:moveTo>
                      <a:pt x="0" y="0"/>
                    </a:moveTo>
                    <a:lnTo>
                      <a:pt x="283147" y="0"/>
                    </a:lnTo>
                    <a:lnTo>
                      <a:pt x="283147" y="1966972"/>
                    </a:lnTo>
                    <a:lnTo>
                      <a:pt x="0" y="1966972"/>
                    </a:lnTo>
                    <a:close/>
                  </a:path>
                </a:pathLst>
              </a:custGeom>
              <a:solidFill>
                <a:srgbClr val="0F1035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283147" cy="2005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2085309" y="782477"/>
              <a:ext cx="4992593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/>
              <a:r>
                <a:rPr lang="en-US" sz="3200" b="1" spc="160">
                  <a:solidFill>
                    <a:schemeClr val="bg1"/>
                  </a:solidFill>
                  <a:latin typeface="Proxima Nova" panose="020B0604020202020204" charset="0"/>
                </a:rPr>
                <a:t>SƠ ĐỒ THỰC THỂ</a:t>
              </a:r>
            </a:p>
          </p:txBody>
        </p:sp>
      </p:grpSp>
      <p:sp>
        <p:nvSpPr>
          <p:cNvPr id="5" name="AutoShape 12">
            <a:extLst>
              <a:ext uri="{FF2B5EF4-FFF2-40B4-BE49-F238E27FC236}">
                <a16:creationId xmlns:a16="http://schemas.microsoft.com/office/drawing/2014/main" id="{D6F82445-DB31-06EA-B90A-B383AF5A61A7}"/>
              </a:ext>
            </a:extLst>
          </p:cNvPr>
          <p:cNvSpPr/>
          <p:nvPr/>
        </p:nvSpPr>
        <p:spPr>
          <a:xfrm>
            <a:off x="0" y="10020300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13">
            <a:extLst>
              <a:ext uri="{FF2B5EF4-FFF2-40B4-BE49-F238E27FC236}">
                <a16:creationId xmlns:a16="http://schemas.microsoft.com/office/drawing/2014/main" id="{52D5AFDD-9D50-1C65-25DE-7231906BAAAB}"/>
              </a:ext>
            </a:extLst>
          </p:cNvPr>
          <p:cNvSpPr/>
          <p:nvPr/>
        </p:nvSpPr>
        <p:spPr>
          <a:xfrm flipV="1">
            <a:off x="8247218" y="10020300"/>
            <a:ext cx="1793564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22A3C0D3-1D2A-FA7E-4E90-A6B11F2058D8}"/>
              </a:ext>
            </a:extLst>
          </p:cNvPr>
          <p:cNvSpPr/>
          <p:nvPr/>
        </p:nvSpPr>
        <p:spPr>
          <a:xfrm>
            <a:off x="10457093" y="10020300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A1562A-88B9-DA02-3B02-4D529503D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3" t="27194" r="27134" b="27660"/>
          <a:stretch/>
        </p:blipFill>
        <p:spPr bwMode="auto">
          <a:xfrm>
            <a:off x="3352800" y="2171700"/>
            <a:ext cx="11860754" cy="6571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8073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E8FFCAD-B3DC-86D2-7C5C-1BE83360E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28" y="2476500"/>
            <a:ext cx="5169572" cy="292607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6154400" y="2476500"/>
            <a:ext cx="1075073" cy="2687166"/>
            <a:chOff x="0" y="0"/>
            <a:chExt cx="283147" cy="598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47" cy="598810"/>
            </a:xfrm>
            <a:custGeom>
              <a:avLst/>
              <a:gdLst/>
              <a:ahLst/>
              <a:cxnLst/>
              <a:rect l="l" t="t" r="r" b="b"/>
              <a:pathLst>
                <a:path w="283147" h="598810">
                  <a:moveTo>
                    <a:pt x="0" y="0"/>
                  </a:moveTo>
                  <a:lnTo>
                    <a:pt x="283147" y="0"/>
                  </a:lnTo>
                  <a:lnTo>
                    <a:pt x="283147" y="598810"/>
                  </a:lnTo>
                  <a:lnTo>
                    <a:pt x="0" y="598810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3147" cy="636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154400" y="132337"/>
            <a:ext cx="1075073" cy="916530"/>
            <a:chOff x="0" y="0"/>
            <a:chExt cx="283147" cy="276245"/>
          </a:xfrm>
          <a:solidFill>
            <a:srgbClr val="365486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47" cy="276245"/>
            </a:xfrm>
            <a:custGeom>
              <a:avLst/>
              <a:gdLst/>
              <a:ahLst/>
              <a:cxnLst/>
              <a:rect l="l" t="t" r="r" b="b"/>
              <a:pathLst>
                <a:path w="283147" h="276245">
                  <a:moveTo>
                    <a:pt x="0" y="0"/>
                  </a:moveTo>
                  <a:lnTo>
                    <a:pt x="283147" y="0"/>
                  </a:lnTo>
                  <a:lnTo>
                    <a:pt x="283147" y="276245"/>
                  </a:lnTo>
                  <a:lnTo>
                    <a:pt x="0" y="276245"/>
                  </a:lnTo>
                  <a:close/>
                </a:path>
              </a:pathLst>
            </a:custGeom>
            <a:grpFill/>
            <a:ln>
              <a:solidFill>
                <a:srgbClr val="365486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3147" cy="314345"/>
            </a:xfrm>
            <a:prstGeom prst="rect">
              <a:avLst/>
            </a:prstGeom>
            <a:grpFill/>
            <a:ln>
              <a:solidFill>
                <a:srgbClr val="365486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154400" y="5463595"/>
            <a:ext cx="1075073" cy="4379576"/>
            <a:chOff x="0" y="0"/>
            <a:chExt cx="283147" cy="11534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3147" cy="1153468"/>
            </a:xfrm>
            <a:custGeom>
              <a:avLst/>
              <a:gdLst/>
              <a:ahLst/>
              <a:cxnLst/>
              <a:rect l="l" t="t" r="r" b="b"/>
              <a:pathLst>
                <a:path w="283147" h="1153468">
                  <a:moveTo>
                    <a:pt x="0" y="0"/>
                  </a:moveTo>
                  <a:lnTo>
                    <a:pt x="283147" y="0"/>
                  </a:lnTo>
                  <a:lnTo>
                    <a:pt x="283147" y="1153468"/>
                  </a:lnTo>
                  <a:lnTo>
                    <a:pt x="0" y="1153468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3147" cy="1191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0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V="1">
            <a:off x="8247218" y="9823004"/>
            <a:ext cx="1793564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0457093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07803D-1E4C-1B91-A527-96DBA42688A5}"/>
              </a:ext>
            </a:extLst>
          </p:cNvPr>
          <p:cNvGrpSpPr/>
          <p:nvPr/>
        </p:nvGrpSpPr>
        <p:grpSpPr>
          <a:xfrm>
            <a:off x="14293864" y="1125906"/>
            <a:ext cx="1629454" cy="1371600"/>
            <a:chOff x="14293864" y="1125906"/>
            <a:chExt cx="1629454" cy="13716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B7BB47D-08A1-F291-47D8-771E05A0F9E6}"/>
                </a:ext>
              </a:extLst>
            </p:cNvPr>
            <p:cNvSpPr/>
            <p:nvPr/>
          </p:nvSpPr>
          <p:spPr>
            <a:xfrm rot="2620576">
              <a:off x="14551718" y="1125906"/>
              <a:ext cx="1371600" cy="1371600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C333AD0D-4110-A3EB-7BBC-ED161FE83EF8}"/>
                </a:ext>
              </a:extLst>
            </p:cNvPr>
            <p:cNvSpPr txBox="1"/>
            <p:nvPr/>
          </p:nvSpPr>
          <p:spPr>
            <a:xfrm>
              <a:off x="14293864" y="1233775"/>
              <a:ext cx="1419083" cy="1155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5759"/>
                </a:lnSpc>
              </a:pPr>
              <a:r>
                <a:rPr lang="en-US" sz="4800" b="1" spc="359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25" name="TextBox 4">
            <a:extLst>
              <a:ext uri="{FF2B5EF4-FFF2-40B4-BE49-F238E27FC236}">
                <a16:creationId xmlns:a16="http://schemas.microsoft.com/office/drawing/2014/main" id="{4A0BA109-AF94-1E9B-0480-E8B54AF128DE}"/>
              </a:ext>
            </a:extLst>
          </p:cNvPr>
          <p:cNvSpPr txBox="1"/>
          <p:nvPr/>
        </p:nvSpPr>
        <p:spPr>
          <a:xfrm>
            <a:off x="7315200" y="1229687"/>
            <a:ext cx="8302410" cy="11558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5759"/>
              </a:lnSpc>
            </a:pPr>
            <a:r>
              <a:rPr lang="en-US" sz="4800" b="1" spc="359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ĐẠT ĐƯỢC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6996F19-9D98-2833-42AB-5DD8E6813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481" y="3033274"/>
            <a:ext cx="5750086" cy="32688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FF8585-13B7-D786-9D87-394AC9E9B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955" y="5235451"/>
            <a:ext cx="6416466" cy="3649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lock Arc 12">
            <a:extLst>
              <a:ext uri="{FF2B5EF4-FFF2-40B4-BE49-F238E27FC236}">
                <a16:creationId xmlns:a16="http://schemas.microsoft.com/office/drawing/2014/main" id="{941DA748-F9F7-B138-7C54-B4EAAA68F24A}"/>
              </a:ext>
            </a:extLst>
          </p:cNvPr>
          <p:cNvSpPr/>
          <p:nvPr/>
        </p:nvSpPr>
        <p:spPr>
          <a:xfrm rot="16200000">
            <a:off x="13117139" y="-33184"/>
            <a:ext cx="10341722" cy="10341722"/>
          </a:xfrm>
          <a:prstGeom prst="blockArc">
            <a:avLst>
              <a:gd name="adj1" fmla="val 10800000"/>
              <a:gd name="adj2" fmla="val 7242"/>
              <a:gd name="adj3" fmla="val 26442"/>
            </a:avLst>
          </a:prstGeom>
          <a:solidFill>
            <a:schemeClr val="bg1">
              <a:lumMod val="95000"/>
              <a:alpha val="90000"/>
            </a:schemeClr>
          </a:solidFill>
          <a:ln>
            <a:solidFill>
              <a:schemeClr val="bg1">
                <a:lumMod val="9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457200" y="3924300"/>
            <a:ext cx="1075073" cy="1461460"/>
            <a:chOff x="0" y="0"/>
            <a:chExt cx="283147" cy="3849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47" cy="384911"/>
            </a:xfrm>
            <a:custGeom>
              <a:avLst/>
              <a:gdLst/>
              <a:ahLst/>
              <a:cxnLst/>
              <a:rect l="l" t="t" r="r" b="b"/>
              <a:pathLst>
                <a:path w="283147" h="384911">
                  <a:moveTo>
                    <a:pt x="0" y="0"/>
                  </a:moveTo>
                  <a:lnTo>
                    <a:pt x="283147" y="0"/>
                  </a:lnTo>
                  <a:lnTo>
                    <a:pt x="283147" y="384911"/>
                  </a:lnTo>
                  <a:lnTo>
                    <a:pt x="0" y="384911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3147" cy="423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7200" y="150614"/>
            <a:ext cx="1075073" cy="3386765"/>
            <a:chOff x="0" y="0"/>
            <a:chExt cx="283147" cy="891987"/>
          </a:xfrm>
          <a:solidFill>
            <a:srgbClr val="365486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47" cy="891987"/>
            </a:xfrm>
            <a:custGeom>
              <a:avLst/>
              <a:gdLst/>
              <a:ahLst/>
              <a:cxnLst/>
              <a:rect l="l" t="t" r="r" b="b"/>
              <a:pathLst>
                <a:path w="283147" h="891987">
                  <a:moveTo>
                    <a:pt x="0" y="0"/>
                  </a:moveTo>
                  <a:lnTo>
                    <a:pt x="283147" y="0"/>
                  </a:lnTo>
                  <a:lnTo>
                    <a:pt x="283147" y="891987"/>
                  </a:lnTo>
                  <a:lnTo>
                    <a:pt x="0" y="891987"/>
                  </a:lnTo>
                  <a:close/>
                </a:path>
              </a:pathLst>
            </a:custGeom>
            <a:grpFill/>
            <a:ln>
              <a:solidFill>
                <a:srgbClr val="365486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3147" cy="930087"/>
            </a:xfrm>
            <a:prstGeom prst="rect">
              <a:avLst/>
            </a:prstGeom>
            <a:grpFill/>
            <a:ln>
              <a:solidFill>
                <a:srgbClr val="365486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0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8247218" y="9823004"/>
            <a:ext cx="1793564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457093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21E3A194-946C-71DD-B0DF-1A91DDC39CDD}"/>
              </a:ext>
            </a:extLst>
          </p:cNvPr>
          <p:cNvSpPr txBox="1"/>
          <p:nvPr/>
        </p:nvSpPr>
        <p:spPr>
          <a:xfrm>
            <a:off x="2162539" y="597587"/>
            <a:ext cx="6416385" cy="11558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5759"/>
              </a:lnSpc>
            </a:pPr>
            <a:r>
              <a:rPr lang="en-US" sz="4000" b="1" spc="359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4000" b="1" spc="359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spc="359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4000" b="1" spc="359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4000" b="1" spc="359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4000" b="1" spc="359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spc="359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endParaRPr lang="en-US" sz="4000" b="1" spc="359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4">
            <a:extLst>
              <a:ext uri="{FF2B5EF4-FFF2-40B4-BE49-F238E27FC236}">
                <a16:creationId xmlns:a16="http://schemas.microsoft.com/office/drawing/2014/main" id="{096EB119-9050-D1D3-7144-54825B2B10F0}"/>
              </a:ext>
            </a:extLst>
          </p:cNvPr>
          <p:cNvSpPr txBox="1"/>
          <p:nvPr/>
        </p:nvSpPr>
        <p:spPr>
          <a:xfrm>
            <a:off x="2162539" y="2593688"/>
            <a:ext cx="5064992" cy="11558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Cho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phép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người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dùng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đăng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ký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,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đăng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nhập</a:t>
            </a:r>
            <a:endParaRPr lang="en-US" sz="2400" spc="200">
              <a:solidFill>
                <a:schemeClr val="tx2">
                  <a:lumMod val="50000"/>
                </a:schemeClr>
              </a:solidFill>
              <a:latin typeface="Proxima Nova" panose="020B0604020202020204" charset="0"/>
              <a:cs typeface="Arial" panose="020B0604020202020204" pitchFamily="34" charset="0"/>
            </a:endParaRPr>
          </a:p>
        </p:txBody>
      </p:sp>
      <p:pic>
        <p:nvPicPr>
          <p:cNvPr id="40" name="Graphic 39" descr="Arrow Straight">
            <a:extLst>
              <a:ext uri="{FF2B5EF4-FFF2-40B4-BE49-F238E27FC236}">
                <a16:creationId xmlns:a16="http://schemas.microsoft.com/office/drawing/2014/main" id="{05CA033F-AA24-B1BE-A687-9C9859D35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4545" y="2805859"/>
            <a:ext cx="731520" cy="731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581238-7D2B-96BC-506C-7FE58B6DE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800" y="4648647"/>
            <a:ext cx="5275492" cy="29647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CDF804-7681-3113-1904-240D00242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5243" y="1937006"/>
            <a:ext cx="5712966" cy="32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6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3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lock Arc 41">
            <a:extLst>
              <a:ext uri="{FF2B5EF4-FFF2-40B4-BE49-F238E27FC236}">
                <a16:creationId xmlns:a16="http://schemas.microsoft.com/office/drawing/2014/main" id="{31E7CEB4-A334-653C-953F-484DB15A22B5}"/>
              </a:ext>
            </a:extLst>
          </p:cNvPr>
          <p:cNvSpPr/>
          <p:nvPr/>
        </p:nvSpPr>
        <p:spPr>
          <a:xfrm rot="16200000">
            <a:off x="13117139" y="-33184"/>
            <a:ext cx="10341722" cy="10341722"/>
          </a:xfrm>
          <a:prstGeom prst="blockArc">
            <a:avLst>
              <a:gd name="adj1" fmla="val 10800000"/>
              <a:gd name="adj2" fmla="val 14633"/>
              <a:gd name="adj3" fmla="val 25977"/>
            </a:avLst>
          </a:prstGeom>
          <a:solidFill>
            <a:schemeClr val="bg1">
              <a:lumMod val="95000"/>
              <a:alpha val="90000"/>
            </a:schemeClr>
          </a:solidFill>
          <a:ln>
            <a:solidFill>
              <a:schemeClr val="bg1">
                <a:lumMod val="9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457200" y="3924300"/>
            <a:ext cx="1075073" cy="1461460"/>
            <a:chOff x="0" y="0"/>
            <a:chExt cx="283147" cy="3849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47" cy="384911"/>
            </a:xfrm>
            <a:custGeom>
              <a:avLst/>
              <a:gdLst/>
              <a:ahLst/>
              <a:cxnLst/>
              <a:rect l="l" t="t" r="r" b="b"/>
              <a:pathLst>
                <a:path w="283147" h="384911">
                  <a:moveTo>
                    <a:pt x="0" y="0"/>
                  </a:moveTo>
                  <a:lnTo>
                    <a:pt x="283147" y="0"/>
                  </a:lnTo>
                  <a:lnTo>
                    <a:pt x="283147" y="384911"/>
                  </a:lnTo>
                  <a:lnTo>
                    <a:pt x="0" y="384911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3147" cy="423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7200" y="150614"/>
            <a:ext cx="1075073" cy="3386765"/>
            <a:chOff x="0" y="0"/>
            <a:chExt cx="283147" cy="891987"/>
          </a:xfrm>
          <a:solidFill>
            <a:srgbClr val="365486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47" cy="891987"/>
            </a:xfrm>
            <a:custGeom>
              <a:avLst/>
              <a:gdLst/>
              <a:ahLst/>
              <a:cxnLst/>
              <a:rect l="l" t="t" r="r" b="b"/>
              <a:pathLst>
                <a:path w="283147" h="891987">
                  <a:moveTo>
                    <a:pt x="0" y="0"/>
                  </a:moveTo>
                  <a:lnTo>
                    <a:pt x="283147" y="0"/>
                  </a:lnTo>
                  <a:lnTo>
                    <a:pt x="283147" y="891987"/>
                  </a:lnTo>
                  <a:lnTo>
                    <a:pt x="0" y="891987"/>
                  </a:lnTo>
                  <a:close/>
                </a:path>
              </a:pathLst>
            </a:custGeom>
            <a:grpFill/>
            <a:ln>
              <a:solidFill>
                <a:srgbClr val="365486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3147" cy="930087"/>
            </a:xfrm>
            <a:prstGeom prst="rect">
              <a:avLst/>
            </a:prstGeom>
            <a:grpFill/>
            <a:ln>
              <a:solidFill>
                <a:srgbClr val="365486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0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8247218" y="9823004"/>
            <a:ext cx="1793564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457093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CD2BEC8-099D-556B-5EAC-F6E3DB165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562" y="2583577"/>
            <a:ext cx="8990238" cy="5108198"/>
          </a:xfrm>
          <a:prstGeom prst="rect">
            <a:avLst/>
          </a:prstGeom>
        </p:spPr>
      </p:pic>
      <p:sp>
        <p:nvSpPr>
          <p:cNvPr id="33" name="TextBox 4">
            <a:extLst>
              <a:ext uri="{FF2B5EF4-FFF2-40B4-BE49-F238E27FC236}">
                <a16:creationId xmlns:a16="http://schemas.microsoft.com/office/drawing/2014/main" id="{21E3A194-946C-71DD-B0DF-1A91DDC39CDD}"/>
              </a:ext>
            </a:extLst>
          </p:cNvPr>
          <p:cNvSpPr txBox="1"/>
          <p:nvPr/>
        </p:nvSpPr>
        <p:spPr>
          <a:xfrm>
            <a:off x="2135633" y="721834"/>
            <a:ext cx="6111585" cy="11558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5759"/>
              </a:lnSpc>
            </a:pPr>
            <a:r>
              <a:rPr lang="en-US" sz="4000" b="1" spc="359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 </a:t>
            </a:r>
            <a:r>
              <a:rPr lang="en-US" sz="4000" b="1" spc="359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4000" b="1" spc="359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spc="359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4000" b="1" spc="359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spc="359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sz="4000" b="1" spc="359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4">
            <a:extLst>
              <a:ext uri="{FF2B5EF4-FFF2-40B4-BE49-F238E27FC236}">
                <a16:creationId xmlns:a16="http://schemas.microsoft.com/office/drawing/2014/main" id="{096EB119-9050-D1D3-7144-54825B2B10F0}"/>
              </a:ext>
            </a:extLst>
          </p:cNvPr>
          <p:cNvSpPr txBox="1"/>
          <p:nvPr/>
        </p:nvSpPr>
        <p:spPr>
          <a:xfrm>
            <a:off x="2053744" y="2362467"/>
            <a:ext cx="6111585" cy="11558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Cho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phép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người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dùng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tìm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kiếm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,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đăng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ký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và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thanh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toán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khóa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học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0" name="Graphic 39" descr="Arrow Straight">
            <a:extLst>
              <a:ext uri="{FF2B5EF4-FFF2-40B4-BE49-F238E27FC236}">
                <a16:creationId xmlns:a16="http://schemas.microsoft.com/office/drawing/2014/main" id="{05CA033F-AA24-B1BE-A687-9C9859D35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9335" y="2805859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7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3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>
            <a:extLst>
              <a:ext uri="{FF2B5EF4-FFF2-40B4-BE49-F238E27FC236}">
                <a16:creationId xmlns:a16="http://schemas.microsoft.com/office/drawing/2014/main" id="{91771BDD-7496-CC2F-C86F-20502BD25A5F}"/>
              </a:ext>
            </a:extLst>
          </p:cNvPr>
          <p:cNvSpPr/>
          <p:nvPr/>
        </p:nvSpPr>
        <p:spPr>
          <a:xfrm rot="16200000">
            <a:off x="13117139" y="-33184"/>
            <a:ext cx="10341722" cy="10341722"/>
          </a:xfrm>
          <a:prstGeom prst="blockArc">
            <a:avLst>
              <a:gd name="adj1" fmla="val 10800000"/>
              <a:gd name="adj2" fmla="val 7536"/>
              <a:gd name="adj3" fmla="val 27363"/>
            </a:avLst>
          </a:prstGeom>
          <a:solidFill>
            <a:schemeClr val="bg1">
              <a:lumMod val="95000"/>
              <a:alpha val="90000"/>
            </a:schemeClr>
          </a:solidFill>
          <a:ln>
            <a:solidFill>
              <a:schemeClr val="bg1">
                <a:lumMod val="9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457200" y="3924300"/>
            <a:ext cx="1075073" cy="1461460"/>
            <a:chOff x="0" y="0"/>
            <a:chExt cx="283147" cy="3849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47" cy="384911"/>
            </a:xfrm>
            <a:custGeom>
              <a:avLst/>
              <a:gdLst/>
              <a:ahLst/>
              <a:cxnLst/>
              <a:rect l="l" t="t" r="r" b="b"/>
              <a:pathLst>
                <a:path w="283147" h="384911">
                  <a:moveTo>
                    <a:pt x="0" y="0"/>
                  </a:moveTo>
                  <a:lnTo>
                    <a:pt x="283147" y="0"/>
                  </a:lnTo>
                  <a:lnTo>
                    <a:pt x="283147" y="384911"/>
                  </a:lnTo>
                  <a:lnTo>
                    <a:pt x="0" y="384911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3147" cy="423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7200" y="150614"/>
            <a:ext cx="1075073" cy="3386765"/>
            <a:chOff x="0" y="0"/>
            <a:chExt cx="283147" cy="891987"/>
          </a:xfrm>
          <a:solidFill>
            <a:srgbClr val="365486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47" cy="891987"/>
            </a:xfrm>
            <a:custGeom>
              <a:avLst/>
              <a:gdLst/>
              <a:ahLst/>
              <a:cxnLst/>
              <a:rect l="l" t="t" r="r" b="b"/>
              <a:pathLst>
                <a:path w="283147" h="891987">
                  <a:moveTo>
                    <a:pt x="0" y="0"/>
                  </a:moveTo>
                  <a:lnTo>
                    <a:pt x="283147" y="0"/>
                  </a:lnTo>
                  <a:lnTo>
                    <a:pt x="283147" y="891987"/>
                  </a:lnTo>
                  <a:lnTo>
                    <a:pt x="0" y="891987"/>
                  </a:lnTo>
                  <a:close/>
                </a:path>
              </a:pathLst>
            </a:custGeom>
            <a:grpFill/>
            <a:ln>
              <a:solidFill>
                <a:srgbClr val="365486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3147" cy="930087"/>
            </a:xfrm>
            <a:prstGeom prst="rect">
              <a:avLst/>
            </a:prstGeom>
            <a:grpFill/>
            <a:ln>
              <a:solidFill>
                <a:srgbClr val="365486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0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8247218" y="9823004"/>
            <a:ext cx="1793564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457093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21E3A194-946C-71DD-B0DF-1A91DDC39CDD}"/>
              </a:ext>
            </a:extLst>
          </p:cNvPr>
          <p:cNvSpPr txBox="1"/>
          <p:nvPr/>
        </p:nvSpPr>
        <p:spPr>
          <a:xfrm>
            <a:off x="1948720" y="850370"/>
            <a:ext cx="6111585" cy="11558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5759"/>
              </a:lnSpc>
            </a:pPr>
            <a:r>
              <a:rPr lang="en-US" sz="4000" b="1" spc="359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4000" b="1" spc="359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spc="359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4000" b="1" spc="359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spc="359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4000" b="1" spc="359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spc="359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sz="4000" b="1" spc="359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4">
            <a:extLst>
              <a:ext uri="{FF2B5EF4-FFF2-40B4-BE49-F238E27FC236}">
                <a16:creationId xmlns:a16="http://schemas.microsoft.com/office/drawing/2014/main" id="{096EB119-9050-D1D3-7144-54825B2B10F0}"/>
              </a:ext>
            </a:extLst>
          </p:cNvPr>
          <p:cNvSpPr txBox="1"/>
          <p:nvPr/>
        </p:nvSpPr>
        <p:spPr>
          <a:xfrm>
            <a:off x="2053744" y="2362467"/>
            <a:ext cx="6111585" cy="11558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Cho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phép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người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dùng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tham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gia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bài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giảng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và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tài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liệu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có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sẵn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0" name="Graphic 39" descr="Arrow Straight">
            <a:extLst>
              <a:ext uri="{FF2B5EF4-FFF2-40B4-BE49-F238E27FC236}">
                <a16:creationId xmlns:a16="http://schemas.microsoft.com/office/drawing/2014/main" id="{05CA033F-AA24-B1BE-A687-9C9859D35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4545" y="2805859"/>
            <a:ext cx="731520" cy="731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ECAD6E-6D8F-28FF-947C-6297091FE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1638300"/>
            <a:ext cx="5502762" cy="3126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D369FE-ED16-8E8C-B8CD-1E7D70E12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3899" y="3823303"/>
            <a:ext cx="5656402" cy="321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8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3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>
            <a:extLst>
              <a:ext uri="{FF2B5EF4-FFF2-40B4-BE49-F238E27FC236}">
                <a16:creationId xmlns:a16="http://schemas.microsoft.com/office/drawing/2014/main" id="{91771BDD-7496-CC2F-C86F-20502BD25A5F}"/>
              </a:ext>
            </a:extLst>
          </p:cNvPr>
          <p:cNvSpPr/>
          <p:nvPr/>
        </p:nvSpPr>
        <p:spPr>
          <a:xfrm rot="16200000">
            <a:off x="13117139" y="-33184"/>
            <a:ext cx="10341722" cy="10341722"/>
          </a:xfrm>
          <a:prstGeom prst="blockArc">
            <a:avLst>
              <a:gd name="adj1" fmla="val 10800000"/>
              <a:gd name="adj2" fmla="val 7536"/>
              <a:gd name="adj3" fmla="val 27363"/>
            </a:avLst>
          </a:prstGeom>
          <a:solidFill>
            <a:schemeClr val="bg1">
              <a:lumMod val="95000"/>
              <a:alpha val="90000"/>
            </a:schemeClr>
          </a:solidFill>
          <a:ln>
            <a:solidFill>
              <a:schemeClr val="bg1">
                <a:lumMod val="9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457200" y="3924300"/>
            <a:ext cx="1075073" cy="1461460"/>
            <a:chOff x="0" y="0"/>
            <a:chExt cx="283147" cy="3849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47" cy="384911"/>
            </a:xfrm>
            <a:custGeom>
              <a:avLst/>
              <a:gdLst/>
              <a:ahLst/>
              <a:cxnLst/>
              <a:rect l="l" t="t" r="r" b="b"/>
              <a:pathLst>
                <a:path w="283147" h="384911">
                  <a:moveTo>
                    <a:pt x="0" y="0"/>
                  </a:moveTo>
                  <a:lnTo>
                    <a:pt x="283147" y="0"/>
                  </a:lnTo>
                  <a:lnTo>
                    <a:pt x="283147" y="384911"/>
                  </a:lnTo>
                  <a:lnTo>
                    <a:pt x="0" y="384911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3147" cy="423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7200" y="150614"/>
            <a:ext cx="1075073" cy="3386765"/>
            <a:chOff x="0" y="0"/>
            <a:chExt cx="283147" cy="891987"/>
          </a:xfrm>
          <a:solidFill>
            <a:srgbClr val="365486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47" cy="891987"/>
            </a:xfrm>
            <a:custGeom>
              <a:avLst/>
              <a:gdLst/>
              <a:ahLst/>
              <a:cxnLst/>
              <a:rect l="l" t="t" r="r" b="b"/>
              <a:pathLst>
                <a:path w="283147" h="891987">
                  <a:moveTo>
                    <a:pt x="0" y="0"/>
                  </a:moveTo>
                  <a:lnTo>
                    <a:pt x="283147" y="0"/>
                  </a:lnTo>
                  <a:lnTo>
                    <a:pt x="283147" y="891987"/>
                  </a:lnTo>
                  <a:lnTo>
                    <a:pt x="0" y="891987"/>
                  </a:lnTo>
                  <a:close/>
                </a:path>
              </a:pathLst>
            </a:custGeom>
            <a:grpFill/>
            <a:ln>
              <a:solidFill>
                <a:srgbClr val="365486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3147" cy="930087"/>
            </a:xfrm>
            <a:prstGeom prst="rect">
              <a:avLst/>
            </a:prstGeom>
            <a:grpFill/>
            <a:ln>
              <a:solidFill>
                <a:srgbClr val="365486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0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8247218" y="9823004"/>
            <a:ext cx="1793564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457093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21E3A194-946C-71DD-B0DF-1A91DDC39CDD}"/>
              </a:ext>
            </a:extLst>
          </p:cNvPr>
          <p:cNvSpPr txBox="1"/>
          <p:nvPr/>
        </p:nvSpPr>
        <p:spPr>
          <a:xfrm>
            <a:off x="1948720" y="850370"/>
            <a:ext cx="6111585" cy="11558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5759"/>
              </a:lnSpc>
            </a:pPr>
            <a:r>
              <a:rPr lang="en-US" sz="4000" b="1" spc="359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4000" b="1" spc="359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spc="359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4000" b="1" spc="359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4000" b="1" spc="359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4000" b="1" spc="359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spc="359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endParaRPr lang="en-US" sz="4000" b="1" spc="359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4">
            <a:extLst>
              <a:ext uri="{FF2B5EF4-FFF2-40B4-BE49-F238E27FC236}">
                <a16:creationId xmlns:a16="http://schemas.microsoft.com/office/drawing/2014/main" id="{096EB119-9050-D1D3-7144-54825B2B10F0}"/>
              </a:ext>
            </a:extLst>
          </p:cNvPr>
          <p:cNvSpPr txBox="1"/>
          <p:nvPr/>
        </p:nvSpPr>
        <p:spPr>
          <a:xfrm>
            <a:off x="2053744" y="2362467"/>
            <a:ext cx="6111585" cy="11558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Cho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phép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người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dùng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làm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bài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tập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,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bài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kiểm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tra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0" name="Graphic 39" descr="Arrow Straight">
            <a:extLst>
              <a:ext uri="{FF2B5EF4-FFF2-40B4-BE49-F238E27FC236}">
                <a16:creationId xmlns:a16="http://schemas.microsoft.com/office/drawing/2014/main" id="{05CA033F-AA24-B1BE-A687-9C9859D35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0305" y="2771388"/>
            <a:ext cx="731520" cy="731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8B33A4-D901-4303-0B38-D5F74BADD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572" y="1771179"/>
            <a:ext cx="6223614" cy="3494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3DF2FD-AD0E-8738-4FB1-B8D503D71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0664" y="4031256"/>
            <a:ext cx="6406580" cy="36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1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3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>
            <a:extLst>
              <a:ext uri="{FF2B5EF4-FFF2-40B4-BE49-F238E27FC236}">
                <a16:creationId xmlns:a16="http://schemas.microsoft.com/office/drawing/2014/main" id="{91771BDD-7496-CC2F-C86F-20502BD25A5F}"/>
              </a:ext>
            </a:extLst>
          </p:cNvPr>
          <p:cNvSpPr/>
          <p:nvPr/>
        </p:nvSpPr>
        <p:spPr>
          <a:xfrm rot="16200000">
            <a:off x="13117139" y="-33184"/>
            <a:ext cx="10341722" cy="10341722"/>
          </a:xfrm>
          <a:prstGeom prst="blockArc">
            <a:avLst>
              <a:gd name="adj1" fmla="val 10800000"/>
              <a:gd name="adj2" fmla="val 7536"/>
              <a:gd name="adj3" fmla="val 27363"/>
            </a:avLst>
          </a:prstGeom>
          <a:solidFill>
            <a:schemeClr val="bg1">
              <a:lumMod val="95000"/>
              <a:alpha val="90000"/>
            </a:schemeClr>
          </a:solidFill>
          <a:ln>
            <a:solidFill>
              <a:schemeClr val="bg1">
                <a:lumMod val="9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457200" y="3924300"/>
            <a:ext cx="1075073" cy="1461460"/>
            <a:chOff x="0" y="0"/>
            <a:chExt cx="283147" cy="3849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47" cy="384911"/>
            </a:xfrm>
            <a:custGeom>
              <a:avLst/>
              <a:gdLst/>
              <a:ahLst/>
              <a:cxnLst/>
              <a:rect l="l" t="t" r="r" b="b"/>
              <a:pathLst>
                <a:path w="283147" h="384911">
                  <a:moveTo>
                    <a:pt x="0" y="0"/>
                  </a:moveTo>
                  <a:lnTo>
                    <a:pt x="283147" y="0"/>
                  </a:lnTo>
                  <a:lnTo>
                    <a:pt x="283147" y="384911"/>
                  </a:lnTo>
                  <a:lnTo>
                    <a:pt x="0" y="384911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3147" cy="423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7200" y="150614"/>
            <a:ext cx="1075073" cy="3386765"/>
            <a:chOff x="0" y="0"/>
            <a:chExt cx="283147" cy="891987"/>
          </a:xfrm>
          <a:solidFill>
            <a:srgbClr val="365486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47" cy="891987"/>
            </a:xfrm>
            <a:custGeom>
              <a:avLst/>
              <a:gdLst/>
              <a:ahLst/>
              <a:cxnLst/>
              <a:rect l="l" t="t" r="r" b="b"/>
              <a:pathLst>
                <a:path w="283147" h="891987">
                  <a:moveTo>
                    <a:pt x="0" y="0"/>
                  </a:moveTo>
                  <a:lnTo>
                    <a:pt x="283147" y="0"/>
                  </a:lnTo>
                  <a:lnTo>
                    <a:pt x="283147" y="891987"/>
                  </a:lnTo>
                  <a:lnTo>
                    <a:pt x="0" y="891987"/>
                  </a:lnTo>
                  <a:close/>
                </a:path>
              </a:pathLst>
            </a:custGeom>
            <a:grpFill/>
            <a:ln>
              <a:solidFill>
                <a:srgbClr val="365486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3147" cy="930087"/>
            </a:xfrm>
            <a:prstGeom prst="rect">
              <a:avLst/>
            </a:prstGeom>
            <a:grpFill/>
            <a:ln>
              <a:solidFill>
                <a:srgbClr val="365486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0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8247218" y="9823004"/>
            <a:ext cx="1793564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457093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21E3A194-946C-71DD-B0DF-1A91DDC39CDD}"/>
              </a:ext>
            </a:extLst>
          </p:cNvPr>
          <p:cNvSpPr txBox="1"/>
          <p:nvPr/>
        </p:nvSpPr>
        <p:spPr>
          <a:xfrm>
            <a:off x="1948720" y="850370"/>
            <a:ext cx="6111585" cy="11558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5759"/>
              </a:lnSpc>
            </a:pPr>
            <a:r>
              <a:rPr lang="en-US" sz="4000" b="1" spc="359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 </a:t>
            </a:r>
            <a:r>
              <a:rPr lang="en-US" sz="4000" b="1" spc="359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dõi</a:t>
            </a:r>
            <a:r>
              <a:rPr lang="en-US" sz="4000" b="1" spc="359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spc="359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4000" b="1" spc="359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spc="359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endParaRPr lang="en-US" sz="4000" b="1" spc="359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4">
            <a:extLst>
              <a:ext uri="{FF2B5EF4-FFF2-40B4-BE49-F238E27FC236}">
                <a16:creationId xmlns:a16="http://schemas.microsoft.com/office/drawing/2014/main" id="{096EB119-9050-D1D3-7144-54825B2B10F0}"/>
              </a:ext>
            </a:extLst>
          </p:cNvPr>
          <p:cNvSpPr txBox="1"/>
          <p:nvPr/>
        </p:nvSpPr>
        <p:spPr>
          <a:xfrm>
            <a:off x="2053744" y="2362467"/>
            <a:ext cx="6111585" cy="11558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Cho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phép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người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dùng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xem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điểm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các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bài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tập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,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bài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kiểm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tra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đã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hoàn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thành</a:t>
            </a:r>
            <a:endParaRPr lang="en-US" sz="2400" spc="200">
              <a:solidFill>
                <a:schemeClr val="tx2">
                  <a:lumMod val="50000"/>
                </a:schemeClr>
              </a:solidFill>
              <a:latin typeface="Proxima Nova" panose="020B0604020202020204" charset="0"/>
              <a:cs typeface="Arial" panose="020B0604020202020204" pitchFamily="34" charset="0"/>
            </a:endParaRPr>
          </a:p>
        </p:txBody>
      </p:sp>
      <p:pic>
        <p:nvPicPr>
          <p:cNvPr id="40" name="Graphic 39" descr="Arrow Straight">
            <a:extLst>
              <a:ext uri="{FF2B5EF4-FFF2-40B4-BE49-F238E27FC236}">
                <a16:creationId xmlns:a16="http://schemas.microsoft.com/office/drawing/2014/main" id="{05CA033F-AA24-B1BE-A687-9C9859D35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4545" y="2805859"/>
            <a:ext cx="731520" cy="731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CB5B2C-2105-3053-D28E-EAD1D930F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406" y="2404047"/>
            <a:ext cx="7927466" cy="450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3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>
            <a:extLst>
              <a:ext uri="{FF2B5EF4-FFF2-40B4-BE49-F238E27FC236}">
                <a16:creationId xmlns:a16="http://schemas.microsoft.com/office/drawing/2014/main" id="{91771BDD-7496-CC2F-C86F-20502BD25A5F}"/>
              </a:ext>
            </a:extLst>
          </p:cNvPr>
          <p:cNvSpPr/>
          <p:nvPr/>
        </p:nvSpPr>
        <p:spPr>
          <a:xfrm rot="16200000">
            <a:off x="13117139" y="-33184"/>
            <a:ext cx="10341722" cy="10341722"/>
          </a:xfrm>
          <a:prstGeom prst="blockArc">
            <a:avLst>
              <a:gd name="adj1" fmla="val 10800000"/>
              <a:gd name="adj2" fmla="val 7536"/>
              <a:gd name="adj3" fmla="val 27363"/>
            </a:avLst>
          </a:prstGeom>
          <a:solidFill>
            <a:schemeClr val="bg1">
              <a:lumMod val="95000"/>
              <a:alpha val="90000"/>
            </a:schemeClr>
          </a:solidFill>
          <a:ln>
            <a:solidFill>
              <a:schemeClr val="bg1">
                <a:lumMod val="9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457200" y="3924300"/>
            <a:ext cx="1075073" cy="1461460"/>
            <a:chOff x="0" y="0"/>
            <a:chExt cx="283147" cy="3849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47" cy="384911"/>
            </a:xfrm>
            <a:custGeom>
              <a:avLst/>
              <a:gdLst/>
              <a:ahLst/>
              <a:cxnLst/>
              <a:rect l="l" t="t" r="r" b="b"/>
              <a:pathLst>
                <a:path w="283147" h="384911">
                  <a:moveTo>
                    <a:pt x="0" y="0"/>
                  </a:moveTo>
                  <a:lnTo>
                    <a:pt x="283147" y="0"/>
                  </a:lnTo>
                  <a:lnTo>
                    <a:pt x="283147" y="384911"/>
                  </a:lnTo>
                  <a:lnTo>
                    <a:pt x="0" y="384911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3147" cy="423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7200" y="150614"/>
            <a:ext cx="1075073" cy="3386765"/>
            <a:chOff x="0" y="0"/>
            <a:chExt cx="283147" cy="891987"/>
          </a:xfrm>
          <a:solidFill>
            <a:srgbClr val="365486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47" cy="891987"/>
            </a:xfrm>
            <a:custGeom>
              <a:avLst/>
              <a:gdLst/>
              <a:ahLst/>
              <a:cxnLst/>
              <a:rect l="l" t="t" r="r" b="b"/>
              <a:pathLst>
                <a:path w="283147" h="891987">
                  <a:moveTo>
                    <a:pt x="0" y="0"/>
                  </a:moveTo>
                  <a:lnTo>
                    <a:pt x="283147" y="0"/>
                  </a:lnTo>
                  <a:lnTo>
                    <a:pt x="283147" y="891987"/>
                  </a:lnTo>
                  <a:lnTo>
                    <a:pt x="0" y="891987"/>
                  </a:lnTo>
                  <a:close/>
                </a:path>
              </a:pathLst>
            </a:custGeom>
            <a:grpFill/>
            <a:ln>
              <a:solidFill>
                <a:srgbClr val="365486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3147" cy="930087"/>
            </a:xfrm>
            <a:prstGeom prst="rect">
              <a:avLst/>
            </a:prstGeom>
            <a:grpFill/>
            <a:ln>
              <a:solidFill>
                <a:srgbClr val="365486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0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8247218" y="9823004"/>
            <a:ext cx="1793564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457093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21E3A194-946C-71DD-B0DF-1A91DDC39CDD}"/>
              </a:ext>
            </a:extLst>
          </p:cNvPr>
          <p:cNvSpPr txBox="1"/>
          <p:nvPr/>
        </p:nvSpPr>
        <p:spPr>
          <a:xfrm>
            <a:off x="1948720" y="850370"/>
            <a:ext cx="6111585" cy="11558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5759"/>
              </a:lnSpc>
            </a:pPr>
            <a:r>
              <a:rPr lang="en-US" sz="4000" b="1" spc="359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Trao </a:t>
            </a:r>
            <a:r>
              <a:rPr lang="en-US" sz="4000" b="1" spc="359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4000" b="1" spc="359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spc="359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4000" b="1" spc="359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</a:t>
            </a:r>
          </a:p>
        </p:txBody>
      </p:sp>
      <p:sp>
        <p:nvSpPr>
          <p:cNvPr id="38" name="TextBox 4">
            <a:extLst>
              <a:ext uri="{FF2B5EF4-FFF2-40B4-BE49-F238E27FC236}">
                <a16:creationId xmlns:a16="http://schemas.microsoft.com/office/drawing/2014/main" id="{096EB119-9050-D1D3-7144-54825B2B10F0}"/>
              </a:ext>
            </a:extLst>
          </p:cNvPr>
          <p:cNvSpPr txBox="1"/>
          <p:nvPr/>
        </p:nvSpPr>
        <p:spPr>
          <a:xfrm>
            <a:off x="2053744" y="2362467"/>
            <a:ext cx="6111585" cy="11558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Cho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phép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người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dung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trao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đổi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thông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tin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với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nhau</a:t>
            </a:r>
            <a:r>
              <a:rPr lang="en-US" sz="2400" spc="200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0" name="Graphic 39" descr="Arrow Straight">
            <a:extLst>
              <a:ext uri="{FF2B5EF4-FFF2-40B4-BE49-F238E27FC236}">
                <a16:creationId xmlns:a16="http://schemas.microsoft.com/office/drawing/2014/main" id="{05CA033F-AA24-B1BE-A687-9C9859D35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2112" y="2786809"/>
            <a:ext cx="731520" cy="731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5D0AC2-6EAA-02DE-FD63-784DF275E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969" y="2402892"/>
            <a:ext cx="7923184" cy="450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1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3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54400" y="2890060"/>
            <a:ext cx="1075073" cy="2273606"/>
            <a:chOff x="0" y="0"/>
            <a:chExt cx="283147" cy="598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47" cy="598810"/>
            </a:xfrm>
            <a:custGeom>
              <a:avLst/>
              <a:gdLst/>
              <a:ahLst/>
              <a:cxnLst/>
              <a:rect l="l" t="t" r="r" b="b"/>
              <a:pathLst>
                <a:path w="283147" h="598810">
                  <a:moveTo>
                    <a:pt x="0" y="0"/>
                  </a:moveTo>
                  <a:lnTo>
                    <a:pt x="283147" y="0"/>
                  </a:lnTo>
                  <a:lnTo>
                    <a:pt x="283147" y="598810"/>
                  </a:lnTo>
                  <a:lnTo>
                    <a:pt x="0" y="598810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3147" cy="636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154400" y="0"/>
            <a:ext cx="1075073" cy="1048866"/>
            <a:chOff x="0" y="0"/>
            <a:chExt cx="283147" cy="2762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47" cy="276245"/>
            </a:xfrm>
            <a:custGeom>
              <a:avLst/>
              <a:gdLst/>
              <a:ahLst/>
              <a:cxnLst/>
              <a:rect l="l" t="t" r="r" b="b"/>
              <a:pathLst>
                <a:path w="283147" h="276245">
                  <a:moveTo>
                    <a:pt x="0" y="0"/>
                  </a:moveTo>
                  <a:lnTo>
                    <a:pt x="283147" y="0"/>
                  </a:lnTo>
                  <a:lnTo>
                    <a:pt x="283147" y="276245"/>
                  </a:lnTo>
                  <a:lnTo>
                    <a:pt x="0" y="276245"/>
                  </a:lnTo>
                  <a:close/>
                </a:path>
              </a:pathLst>
            </a:custGeom>
            <a:solidFill>
              <a:srgbClr val="04364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3147" cy="314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154400" y="5463595"/>
            <a:ext cx="1075073" cy="4379576"/>
            <a:chOff x="0" y="0"/>
            <a:chExt cx="283147" cy="11534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3147" cy="1153468"/>
            </a:xfrm>
            <a:custGeom>
              <a:avLst/>
              <a:gdLst/>
              <a:ahLst/>
              <a:cxnLst/>
              <a:rect l="l" t="t" r="r" b="b"/>
              <a:pathLst>
                <a:path w="283147" h="1153468">
                  <a:moveTo>
                    <a:pt x="0" y="0"/>
                  </a:moveTo>
                  <a:lnTo>
                    <a:pt x="283147" y="0"/>
                  </a:lnTo>
                  <a:lnTo>
                    <a:pt x="283147" y="1153468"/>
                  </a:lnTo>
                  <a:lnTo>
                    <a:pt x="0" y="1153468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3147" cy="1191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0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V="1">
            <a:off x="8247218" y="9823004"/>
            <a:ext cx="1793564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0457093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B01953-8901-799B-BB9F-CAFB2C8784F3}"/>
              </a:ext>
            </a:extLst>
          </p:cNvPr>
          <p:cNvGrpSpPr/>
          <p:nvPr/>
        </p:nvGrpSpPr>
        <p:grpSpPr>
          <a:xfrm>
            <a:off x="14046755" y="1332676"/>
            <a:ext cx="1629454" cy="1371600"/>
            <a:chOff x="14046755" y="1332676"/>
            <a:chExt cx="1629454" cy="13716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B7BB47D-08A1-F291-47D8-771E05A0F9E6}"/>
                </a:ext>
              </a:extLst>
            </p:cNvPr>
            <p:cNvSpPr/>
            <p:nvPr/>
          </p:nvSpPr>
          <p:spPr>
            <a:xfrm rot="2620576">
              <a:off x="14304609" y="1332676"/>
              <a:ext cx="1371600" cy="1371600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C333AD0D-4110-A3EB-7BBC-ED161FE83EF8}"/>
                </a:ext>
              </a:extLst>
            </p:cNvPr>
            <p:cNvSpPr txBox="1"/>
            <p:nvPr/>
          </p:nvSpPr>
          <p:spPr>
            <a:xfrm>
              <a:off x="14046755" y="1440545"/>
              <a:ext cx="1419083" cy="1155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5759"/>
                </a:lnSpc>
              </a:pPr>
              <a:r>
                <a:rPr lang="en-US" sz="4800" b="1" spc="359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</p:grpSp>
      <p:sp>
        <p:nvSpPr>
          <p:cNvPr id="25" name="TextBox 4">
            <a:extLst>
              <a:ext uri="{FF2B5EF4-FFF2-40B4-BE49-F238E27FC236}">
                <a16:creationId xmlns:a16="http://schemas.microsoft.com/office/drawing/2014/main" id="{4A0BA109-AF94-1E9B-0480-E8B54AF128DE}"/>
              </a:ext>
            </a:extLst>
          </p:cNvPr>
          <p:cNvSpPr txBox="1"/>
          <p:nvPr/>
        </p:nvSpPr>
        <p:spPr>
          <a:xfrm>
            <a:off x="6434836" y="1098761"/>
            <a:ext cx="8302410" cy="18288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5759"/>
              </a:lnSpc>
            </a:pPr>
            <a:r>
              <a:rPr lang="en-US" sz="4800" b="1" spc="359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 VÀ HƯỚNG PHÁT TRIỂN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C48E11B1-665A-184A-74D4-005EB967383C}"/>
              </a:ext>
            </a:extLst>
          </p:cNvPr>
          <p:cNvSpPr/>
          <p:nvPr/>
        </p:nvSpPr>
        <p:spPr>
          <a:xfrm>
            <a:off x="416312" y="4838700"/>
            <a:ext cx="7830906" cy="4769732"/>
          </a:xfrm>
          <a:custGeom>
            <a:avLst/>
            <a:gdLst/>
            <a:ahLst/>
            <a:cxnLst/>
            <a:rect l="l" t="t" r="r" b="b"/>
            <a:pathLst>
              <a:path w="6579870" h="4007739">
                <a:moveTo>
                  <a:pt x="0" y="0"/>
                </a:moveTo>
                <a:lnTo>
                  <a:pt x="6579870" y="0"/>
                </a:lnTo>
                <a:lnTo>
                  <a:pt x="6579870" y="4007739"/>
                </a:lnTo>
                <a:lnTo>
                  <a:pt x="0" y="4007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3107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268910" y="6210300"/>
            <a:ext cx="18288000" cy="3027224"/>
            <a:chOff x="0" y="0"/>
            <a:chExt cx="4816593" cy="6657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665756"/>
            </a:xfrm>
            <a:custGeom>
              <a:avLst/>
              <a:gdLst/>
              <a:ahLst/>
              <a:cxnLst/>
              <a:rect l="l" t="t" r="r" b="b"/>
              <a:pathLst>
                <a:path w="4816592" h="665756">
                  <a:moveTo>
                    <a:pt x="0" y="0"/>
                  </a:moveTo>
                  <a:lnTo>
                    <a:pt x="4816592" y="0"/>
                  </a:lnTo>
                  <a:lnTo>
                    <a:pt x="4816592" y="665756"/>
                  </a:lnTo>
                  <a:lnTo>
                    <a:pt x="0" y="665756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703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0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8247218" y="9823004"/>
            <a:ext cx="1793564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457093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BD8506-42AD-972A-9834-69457BF89D15}"/>
              </a:ext>
            </a:extLst>
          </p:cNvPr>
          <p:cNvGrpSpPr/>
          <p:nvPr/>
        </p:nvGrpSpPr>
        <p:grpSpPr>
          <a:xfrm>
            <a:off x="0" y="604374"/>
            <a:ext cx="10457093" cy="1828800"/>
            <a:chOff x="0" y="604374"/>
            <a:chExt cx="10457093" cy="18288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1AE4A82-3C37-3E61-9384-8B752119DEE0}"/>
                </a:ext>
              </a:extLst>
            </p:cNvPr>
            <p:cNvGrpSpPr/>
            <p:nvPr/>
          </p:nvGrpSpPr>
          <p:grpSpPr>
            <a:xfrm>
              <a:off x="0" y="981238"/>
              <a:ext cx="10457093" cy="1075073"/>
              <a:chOff x="0" y="981238"/>
              <a:chExt cx="10457093" cy="1075073"/>
            </a:xfrm>
          </p:grpSpPr>
          <p:grpSp>
            <p:nvGrpSpPr>
              <p:cNvPr id="2" name="Group 2"/>
              <p:cNvGrpSpPr/>
              <p:nvPr/>
            </p:nvGrpSpPr>
            <p:grpSpPr>
              <a:xfrm rot="-5400000">
                <a:off x="3729419" y="-2748181"/>
                <a:ext cx="1075073" cy="8533911"/>
                <a:chOff x="0" y="0"/>
                <a:chExt cx="283147" cy="2247614"/>
              </a:xfrm>
            </p:grpSpPr>
            <p:sp>
              <p:nvSpPr>
                <p:cNvPr id="3" name="Freeform 3"/>
                <p:cNvSpPr/>
                <p:nvPr/>
              </p:nvSpPr>
              <p:spPr>
                <a:xfrm>
                  <a:off x="0" y="0"/>
                  <a:ext cx="283147" cy="2247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47" h="2247615">
                      <a:moveTo>
                        <a:pt x="0" y="0"/>
                      </a:moveTo>
                      <a:lnTo>
                        <a:pt x="283147" y="0"/>
                      </a:lnTo>
                      <a:lnTo>
                        <a:pt x="283147" y="2247615"/>
                      </a:lnTo>
                      <a:lnTo>
                        <a:pt x="0" y="2247615"/>
                      </a:lnTo>
                      <a:close/>
                    </a:path>
                  </a:pathLst>
                </a:custGeom>
                <a:solidFill>
                  <a:srgbClr val="0F1035"/>
                </a:solidFill>
              </p:spPr>
            </p:sp>
            <p:sp>
              <p:nvSpPr>
                <p:cNvPr id="4" name="TextBox 4"/>
                <p:cNvSpPr txBox="1"/>
                <p:nvPr/>
              </p:nvSpPr>
              <p:spPr>
                <a:xfrm>
                  <a:off x="0" y="-38100"/>
                  <a:ext cx="283147" cy="228571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grpSp>
            <p:nvGrpSpPr>
              <p:cNvPr id="8" name="Group 8"/>
              <p:cNvGrpSpPr/>
              <p:nvPr/>
            </p:nvGrpSpPr>
            <p:grpSpPr>
              <a:xfrm rot="-5400000">
                <a:off x="9128555" y="727773"/>
                <a:ext cx="1075073" cy="1582003"/>
                <a:chOff x="0" y="0"/>
                <a:chExt cx="283147" cy="416659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0" y="0"/>
                  <a:ext cx="283147" cy="416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47" h="416659">
                      <a:moveTo>
                        <a:pt x="0" y="0"/>
                      </a:moveTo>
                      <a:lnTo>
                        <a:pt x="283147" y="0"/>
                      </a:lnTo>
                      <a:lnTo>
                        <a:pt x="283147" y="416659"/>
                      </a:lnTo>
                      <a:lnTo>
                        <a:pt x="0" y="416659"/>
                      </a:lnTo>
                      <a:close/>
                    </a:path>
                  </a:pathLst>
                </a:custGeom>
                <a:solidFill>
                  <a:srgbClr val="0F1035"/>
                </a:solidFill>
              </p:spPr>
            </p:sp>
            <p:sp>
              <p:nvSpPr>
                <p:cNvPr id="10" name="TextBox 10"/>
                <p:cNvSpPr txBox="1"/>
                <p:nvPr/>
              </p:nvSpPr>
              <p:spPr>
                <a:xfrm>
                  <a:off x="0" y="-38100"/>
                  <a:ext cx="283147" cy="45475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</p:grp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88B0E59D-F381-86FD-13F2-8EF086816B1A}"/>
                </a:ext>
              </a:extLst>
            </p:cNvPr>
            <p:cNvSpPr txBox="1"/>
            <p:nvPr/>
          </p:nvSpPr>
          <p:spPr>
            <a:xfrm>
              <a:off x="1363681" y="604374"/>
              <a:ext cx="8302410" cy="1828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5759"/>
                </a:lnSpc>
              </a:pPr>
              <a:r>
                <a:rPr lang="en-US" sz="4800" b="1" spc="359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 LUẬN</a:t>
              </a:r>
            </a:p>
          </p:txBody>
        </p:sp>
      </p:grpSp>
      <p:sp>
        <p:nvSpPr>
          <p:cNvPr id="30" name="AutoShape 11">
            <a:extLst>
              <a:ext uri="{FF2B5EF4-FFF2-40B4-BE49-F238E27FC236}">
                <a16:creationId xmlns:a16="http://schemas.microsoft.com/office/drawing/2014/main" id="{491DA06E-9ED9-2A48-C7B8-BA7C6DBCD258}"/>
              </a:ext>
            </a:extLst>
          </p:cNvPr>
          <p:cNvSpPr/>
          <p:nvPr/>
        </p:nvSpPr>
        <p:spPr>
          <a:xfrm>
            <a:off x="4618458" y="6210300"/>
            <a:ext cx="10011942" cy="0"/>
          </a:xfrm>
          <a:prstGeom prst="line">
            <a:avLst/>
          </a:prstGeom>
          <a:ln w="381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11">
            <a:extLst>
              <a:ext uri="{FF2B5EF4-FFF2-40B4-BE49-F238E27FC236}">
                <a16:creationId xmlns:a16="http://schemas.microsoft.com/office/drawing/2014/main" id="{C4F6C8C3-B405-A452-3118-ABF472511BE9}"/>
              </a:ext>
            </a:extLst>
          </p:cNvPr>
          <p:cNvSpPr/>
          <p:nvPr/>
        </p:nvSpPr>
        <p:spPr>
          <a:xfrm>
            <a:off x="7010400" y="3333750"/>
            <a:ext cx="0" cy="4572000"/>
          </a:xfrm>
          <a:prstGeom prst="line">
            <a:avLst/>
          </a:prstGeom>
          <a:ln w="381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8117C7AD-AA46-A1EB-AB1C-B57D99B8C0ED}"/>
              </a:ext>
            </a:extLst>
          </p:cNvPr>
          <p:cNvSpPr txBox="1"/>
          <p:nvPr/>
        </p:nvSpPr>
        <p:spPr>
          <a:xfrm>
            <a:off x="3886202" y="3622777"/>
            <a:ext cx="3047997" cy="18288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5759"/>
              </a:lnSpc>
            </a:pPr>
            <a:r>
              <a:rPr lang="en-US" sz="3200" b="1" spc="20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200" b="1" spc="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20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3200" b="1" spc="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20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3200" b="1" spc="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20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sz="3200" b="1" spc="20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E1BD7BAE-A6E3-AD4A-51FD-D90A92E9FDD6}"/>
              </a:ext>
            </a:extLst>
          </p:cNvPr>
          <p:cNvSpPr txBox="1"/>
          <p:nvPr/>
        </p:nvSpPr>
        <p:spPr>
          <a:xfrm>
            <a:off x="3886202" y="6326084"/>
            <a:ext cx="3200399" cy="18288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5759"/>
              </a:lnSpc>
            </a:pPr>
            <a:r>
              <a:rPr lang="en-US" sz="3200" b="1" spc="20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200" b="1" spc="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20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3200" b="1" spc="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20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3200" b="1" spc="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20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sz="3200" b="1" spc="20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7FBE81BF-23BD-E4F8-496D-4D997F3699B1}"/>
              </a:ext>
            </a:extLst>
          </p:cNvPr>
          <p:cNvSpPr txBox="1"/>
          <p:nvPr/>
        </p:nvSpPr>
        <p:spPr>
          <a:xfrm>
            <a:off x="7391399" y="3718027"/>
            <a:ext cx="8763001" cy="18288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342900" indent="-342900">
              <a:lnSpc>
                <a:spcPts val="5000"/>
              </a:lnSpc>
              <a:buFont typeface="Wingdings" panose="05000000000000000000" pitchFamily="2" charset="2"/>
              <a:buChar char="ü"/>
            </a:pP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Hoàn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thành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thiết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kế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và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đặc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tả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hệ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thống</a:t>
            </a:r>
            <a:endParaRPr lang="en-US" sz="2400" spc="200">
              <a:solidFill>
                <a:schemeClr val="tx2">
                  <a:lumMod val="75000"/>
                </a:schemeClr>
              </a:solidFill>
              <a:latin typeface="Proxima Nova" panose="020B060402020202020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5000"/>
              </a:lnSpc>
              <a:buFont typeface="Wingdings" panose="05000000000000000000" pitchFamily="2" charset="2"/>
              <a:buChar char="ü"/>
            </a:pP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Website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có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thể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sử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dụng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với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các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chức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năng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đã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đề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ra</a:t>
            </a:r>
            <a:endParaRPr lang="en-US" sz="2400" spc="200">
              <a:solidFill>
                <a:schemeClr val="tx2">
                  <a:lumMod val="75000"/>
                </a:schemeClr>
              </a:solidFill>
              <a:latin typeface="Proxima Nova" panose="020B060402020202020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5000"/>
              </a:lnSpc>
              <a:buFont typeface="Wingdings" panose="05000000000000000000" pitchFamily="2" charset="2"/>
              <a:buChar char="ü"/>
            </a:pP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Giao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diện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đơn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giản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dễ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sử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dụng</a:t>
            </a:r>
            <a:endParaRPr lang="en-US" sz="2400" spc="200">
              <a:solidFill>
                <a:schemeClr val="tx2">
                  <a:lumMod val="75000"/>
                </a:schemeClr>
              </a:solidFill>
              <a:latin typeface="Proxima Nova" panose="020B0604020202020204" charset="0"/>
              <a:cs typeface="Arial" panose="020B0604020202020204" pitchFamily="34" charset="0"/>
            </a:endParaRPr>
          </a:p>
        </p:txBody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83F34FAD-3A27-EED7-0E44-16FA2772926B}"/>
              </a:ext>
            </a:extLst>
          </p:cNvPr>
          <p:cNvSpPr txBox="1"/>
          <p:nvPr/>
        </p:nvSpPr>
        <p:spPr>
          <a:xfrm>
            <a:off x="7391400" y="6306138"/>
            <a:ext cx="8171006" cy="18288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342900" indent="-3429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Chức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năng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Admin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hệ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thống</a:t>
            </a:r>
            <a:endParaRPr lang="en-US" sz="2400" spc="200">
              <a:solidFill>
                <a:schemeClr val="tx2">
                  <a:lumMod val="75000"/>
                </a:schemeClr>
              </a:solidFill>
              <a:latin typeface="Proxima Nova" panose="020B060402020202020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54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/>
      <p:bldP spid="34" grpId="0"/>
      <p:bldP spid="35" grpId="0" build="p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6084081-8F9F-CA79-D4A3-66A422674FBE}"/>
              </a:ext>
            </a:extLst>
          </p:cNvPr>
          <p:cNvGrpSpPr/>
          <p:nvPr/>
        </p:nvGrpSpPr>
        <p:grpSpPr>
          <a:xfrm>
            <a:off x="0" y="3108187"/>
            <a:ext cx="13581017" cy="1188720"/>
            <a:chOff x="0" y="3108187"/>
            <a:chExt cx="13581017" cy="118872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9E5C9FA-C08F-8C04-F42B-6A6ABA7228B0}"/>
                </a:ext>
              </a:extLst>
            </p:cNvPr>
            <p:cNvGrpSpPr/>
            <p:nvPr/>
          </p:nvGrpSpPr>
          <p:grpSpPr>
            <a:xfrm>
              <a:off x="0" y="3108187"/>
              <a:ext cx="5226465" cy="1188720"/>
              <a:chOff x="0" y="3108187"/>
              <a:chExt cx="5226465" cy="1188720"/>
            </a:xfrm>
          </p:grpSpPr>
          <p:grpSp>
            <p:nvGrpSpPr>
              <p:cNvPr id="2" name="Group 2"/>
              <p:cNvGrpSpPr/>
              <p:nvPr/>
            </p:nvGrpSpPr>
            <p:grpSpPr>
              <a:xfrm>
                <a:off x="3505200" y="3108187"/>
                <a:ext cx="1721265" cy="1188720"/>
                <a:chOff x="305474" y="-317300"/>
                <a:chExt cx="316887" cy="221480"/>
              </a:xfrm>
            </p:grpSpPr>
            <p:sp>
              <p:nvSpPr>
                <p:cNvPr id="3" name="Freeform 3"/>
                <p:cNvSpPr/>
                <p:nvPr/>
              </p:nvSpPr>
              <p:spPr>
                <a:xfrm>
                  <a:off x="361106" y="-315818"/>
                  <a:ext cx="261255" cy="21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255" h="219998">
                      <a:moveTo>
                        <a:pt x="0" y="0"/>
                      </a:moveTo>
                      <a:lnTo>
                        <a:pt x="261255" y="0"/>
                      </a:lnTo>
                      <a:lnTo>
                        <a:pt x="261255" y="219998"/>
                      </a:lnTo>
                      <a:lnTo>
                        <a:pt x="0" y="219998"/>
                      </a:lnTo>
                      <a:close/>
                    </a:path>
                  </a:pathLst>
                </a:custGeom>
                <a:solidFill>
                  <a:srgbClr val="0F1035"/>
                </a:solidFill>
              </p:spPr>
            </p:sp>
            <p:sp>
              <p:nvSpPr>
                <p:cNvPr id="4" name="TextBox 4"/>
                <p:cNvSpPr txBox="1"/>
                <p:nvPr/>
              </p:nvSpPr>
              <p:spPr>
                <a:xfrm>
                  <a:off x="305474" y="-317300"/>
                  <a:ext cx="261255" cy="21535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r">
                    <a:lnSpc>
                      <a:spcPts val="5759"/>
                    </a:lnSpc>
                  </a:pPr>
                  <a:r>
                    <a:rPr lang="en-US" sz="4000" b="1" spc="359">
                      <a:solidFill>
                        <a:srgbClr val="FFFFFF"/>
                      </a:solidFill>
                      <a:latin typeface="Proxima Nova" panose="020B0604020202020204" charset="0"/>
                      <a:cs typeface="Arial" panose="020B0604020202020204" pitchFamily="34" charset="0"/>
                    </a:rPr>
                    <a:t>01</a:t>
                  </a:r>
                </a:p>
              </p:txBody>
            </p:sp>
          </p:grpSp>
          <p:grpSp>
            <p:nvGrpSpPr>
              <p:cNvPr id="17" name="Group 17"/>
              <p:cNvGrpSpPr/>
              <p:nvPr/>
            </p:nvGrpSpPr>
            <p:grpSpPr>
              <a:xfrm>
                <a:off x="0" y="3108187"/>
                <a:ext cx="3657600" cy="1188720"/>
                <a:chOff x="0" y="0"/>
                <a:chExt cx="1253356" cy="219988"/>
              </a:xfrm>
            </p:grpSpPr>
            <p:sp>
              <p:nvSpPr>
                <p:cNvPr id="18" name="Freeform 18"/>
                <p:cNvSpPr/>
                <p:nvPr/>
              </p:nvSpPr>
              <p:spPr>
                <a:xfrm>
                  <a:off x="0" y="0"/>
                  <a:ext cx="1253356" cy="219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3356" h="219988">
                      <a:moveTo>
                        <a:pt x="0" y="0"/>
                      </a:moveTo>
                      <a:lnTo>
                        <a:pt x="1253356" y="0"/>
                      </a:lnTo>
                      <a:lnTo>
                        <a:pt x="1253356" y="219988"/>
                      </a:lnTo>
                      <a:lnTo>
                        <a:pt x="0" y="219988"/>
                      </a:lnTo>
                      <a:close/>
                    </a:path>
                  </a:pathLst>
                </a:custGeom>
                <a:solidFill>
                  <a:srgbClr val="E5E5E5"/>
                </a:solidFill>
              </p:spPr>
            </p:sp>
            <p:sp>
              <p:nvSpPr>
                <p:cNvPr id="19" name="TextBox 19"/>
                <p:cNvSpPr txBox="1"/>
                <p:nvPr/>
              </p:nvSpPr>
              <p:spPr>
                <a:xfrm>
                  <a:off x="0" y="-38100"/>
                  <a:ext cx="1253356" cy="25808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</p:grpSp>
        <p:sp>
          <p:nvSpPr>
            <p:cNvPr id="23" name="TextBox 23"/>
            <p:cNvSpPr txBox="1"/>
            <p:nvPr/>
          </p:nvSpPr>
          <p:spPr>
            <a:xfrm>
              <a:off x="5351417" y="3463408"/>
              <a:ext cx="8229600" cy="49148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lvl="0" indent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300">
                  <a:solidFill>
                    <a:schemeClr val="tx2">
                      <a:lumMod val="50000"/>
                    </a:schemeClr>
                  </a:solidFill>
                  <a:latin typeface="Proxima Nova" panose="020B0604020202020204" charset="0"/>
                  <a:cs typeface="Arial" panose="020B0604020202020204" pitchFamily="34" charset="0"/>
                </a:rPr>
                <a:t>TỔNG QUAN ĐỀ TÀI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>
            <a:off x="0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flipV="1">
            <a:off x="8247218" y="9823004"/>
            <a:ext cx="1793564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10457093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3" name="Group 43"/>
          <p:cNvGrpSpPr/>
          <p:nvPr/>
        </p:nvGrpSpPr>
        <p:grpSpPr>
          <a:xfrm>
            <a:off x="16184227" y="463995"/>
            <a:ext cx="1075073" cy="3157587"/>
            <a:chOff x="0" y="0"/>
            <a:chExt cx="283147" cy="438182"/>
          </a:xfrm>
          <a:solidFill>
            <a:srgbClr val="365486"/>
          </a:solidFill>
        </p:grpSpPr>
        <p:sp>
          <p:nvSpPr>
            <p:cNvPr id="44" name="Freeform 44"/>
            <p:cNvSpPr/>
            <p:nvPr/>
          </p:nvSpPr>
          <p:spPr>
            <a:xfrm>
              <a:off x="0" y="0"/>
              <a:ext cx="283147" cy="438182"/>
            </a:xfrm>
            <a:custGeom>
              <a:avLst/>
              <a:gdLst/>
              <a:ahLst/>
              <a:cxnLst/>
              <a:rect l="l" t="t" r="r" b="b"/>
              <a:pathLst>
                <a:path w="283147" h="438182">
                  <a:moveTo>
                    <a:pt x="0" y="0"/>
                  </a:moveTo>
                  <a:lnTo>
                    <a:pt x="283147" y="0"/>
                  </a:lnTo>
                  <a:lnTo>
                    <a:pt x="283147" y="438182"/>
                  </a:lnTo>
                  <a:lnTo>
                    <a:pt x="0" y="438182"/>
                  </a:lnTo>
                  <a:close/>
                </a:path>
              </a:pathLst>
            </a:custGeom>
            <a:grpFill/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283147" cy="47628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6184226" y="4264049"/>
            <a:ext cx="1075073" cy="5375251"/>
            <a:chOff x="0" y="0"/>
            <a:chExt cx="283147" cy="79352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83147" cy="793528"/>
            </a:xfrm>
            <a:custGeom>
              <a:avLst/>
              <a:gdLst/>
              <a:ahLst/>
              <a:cxnLst/>
              <a:rect l="l" t="t" r="r" b="b"/>
              <a:pathLst>
                <a:path w="283147" h="793528">
                  <a:moveTo>
                    <a:pt x="0" y="0"/>
                  </a:moveTo>
                  <a:lnTo>
                    <a:pt x="283147" y="0"/>
                  </a:lnTo>
                  <a:lnTo>
                    <a:pt x="283147" y="793528"/>
                  </a:lnTo>
                  <a:lnTo>
                    <a:pt x="0" y="793528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283147" cy="831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0F43BD-35E1-D18C-278E-6A4CD5B92BD2}"/>
              </a:ext>
            </a:extLst>
          </p:cNvPr>
          <p:cNvGrpSpPr/>
          <p:nvPr/>
        </p:nvGrpSpPr>
        <p:grpSpPr>
          <a:xfrm>
            <a:off x="0" y="4434226"/>
            <a:ext cx="13581018" cy="1394596"/>
            <a:chOff x="0" y="4434226"/>
            <a:chExt cx="13581018" cy="1394596"/>
          </a:xfrm>
        </p:grpSpPr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500D673C-86C0-13B1-3FDE-29E8BB434973}"/>
                </a:ext>
              </a:extLst>
            </p:cNvPr>
            <p:cNvSpPr/>
            <p:nvPr/>
          </p:nvSpPr>
          <p:spPr>
            <a:xfrm>
              <a:off x="0" y="4640102"/>
              <a:ext cx="3657600" cy="1188720"/>
            </a:xfrm>
            <a:custGeom>
              <a:avLst/>
              <a:gdLst/>
              <a:ahLst/>
              <a:cxnLst/>
              <a:rect l="l" t="t" r="r" b="b"/>
              <a:pathLst>
                <a:path w="1253356" h="219988">
                  <a:moveTo>
                    <a:pt x="0" y="0"/>
                  </a:moveTo>
                  <a:lnTo>
                    <a:pt x="1253356" y="0"/>
                  </a:lnTo>
                  <a:lnTo>
                    <a:pt x="1253356" y="219988"/>
                  </a:lnTo>
                  <a:lnTo>
                    <a:pt x="0" y="219988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DCE9816-8FC5-3030-A87C-704A75EAEA12}"/>
                </a:ext>
              </a:extLst>
            </p:cNvPr>
            <p:cNvGrpSpPr/>
            <p:nvPr/>
          </p:nvGrpSpPr>
          <p:grpSpPr>
            <a:xfrm>
              <a:off x="0" y="4434226"/>
              <a:ext cx="13581018" cy="1394596"/>
              <a:chOff x="0" y="4434226"/>
              <a:chExt cx="13581018" cy="1394596"/>
            </a:xfrm>
          </p:grpSpPr>
          <p:sp>
            <p:nvSpPr>
              <p:cNvPr id="56" name="Freeform 3">
                <a:extLst>
                  <a:ext uri="{FF2B5EF4-FFF2-40B4-BE49-F238E27FC236}">
                    <a16:creationId xmlns:a16="http://schemas.microsoft.com/office/drawing/2014/main" id="{2BBA145E-2C09-3513-96D4-26806EADCD17}"/>
                  </a:ext>
                </a:extLst>
              </p:cNvPr>
              <p:cNvSpPr/>
              <p:nvPr/>
            </p:nvSpPr>
            <p:spPr>
              <a:xfrm>
                <a:off x="3807382" y="4648056"/>
                <a:ext cx="1419083" cy="1180766"/>
              </a:xfrm>
              <a:custGeom>
                <a:avLst/>
                <a:gdLst/>
                <a:ahLst/>
                <a:cxnLst/>
                <a:rect l="l" t="t" r="r" b="b"/>
                <a:pathLst>
                  <a:path w="261255" h="219998">
                    <a:moveTo>
                      <a:pt x="0" y="0"/>
                    </a:moveTo>
                    <a:lnTo>
                      <a:pt x="261255" y="0"/>
                    </a:lnTo>
                    <a:lnTo>
                      <a:pt x="261255" y="219998"/>
                    </a:lnTo>
                    <a:lnTo>
                      <a:pt x="0" y="219998"/>
                    </a:lnTo>
                    <a:close/>
                  </a:path>
                </a:pathLst>
              </a:custGeom>
              <a:solidFill>
                <a:srgbClr val="0F1035"/>
              </a:solidFill>
            </p:spPr>
          </p:sp>
          <p:sp>
            <p:nvSpPr>
              <p:cNvPr id="57" name="TextBox 4">
                <a:extLst>
                  <a:ext uri="{FF2B5EF4-FFF2-40B4-BE49-F238E27FC236}">
                    <a16:creationId xmlns:a16="http://schemas.microsoft.com/office/drawing/2014/main" id="{0B6F4AB1-4DC2-CE47-54A4-F8F25F9964DB}"/>
                  </a:ext>
                </a:extLst>
              </p:cNvPr>
              <p:cNvSpPr txBox="1"/>
              <p:nvPr/>
            </p:nvSpPr>
            <p:spPr>
              <a:xfrm>
                <a:off x="3505200" y="4640102"/>
                <a:ext cx="1419083" cy="11558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5759"/>
                  </a:lnSpc>
                </a:pPr>
                <a:r>
                  <a:rPr lang="en-US" sz="4000" b="1" spc="359">
                    <a:solidFill>
                      <a:srgbClr val="FFFFFF"/>
                    </a:solidFill>
                    <a:latin typeface="Proxima Nova" panose="020B0604020202020204" charset="0"/>
                    <a:cs typeface="Arial" panose="020B0604020202020204" pitchFamily="34" charset="0"/>
                  </a:rPr>
                  <a:t>02</a:t>
                </a:r>
              </a:p>
            </p:txBody>
          </p:sp>
          <p:sp>
            <p:nvSpPr>
              <p:cNvPr id="60" name="TextBox 19">
                <a:extLst>
                  <a:ext uri="{FF2B5EF4-FFF2-40B4-BE49-F238E27FC236}">
                    <a16:creationId xmlns:a16="http://schemas.microsoft.com/office/drawing/2014/main" id="{E86FB595-8B55-BB54-09A5-B04A87E389F5}"/>
                  </a:ext>
                </a:extLst>
              </p:cNvPr>
              <p:cNvSpPr txBox="1"/>
              <p:nvPr/>
            </p:nvSpPr>
            <p:spPr>
              <a:xfrm>
                <a:off x="0" y="4434226"/>
                <a:ext cx="3657600" cy="13945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  <p:sp>
            <p:nvSpPr>
              <p:cNvPr id="61" name="TextBox 23">
                <a:extLst>
                  <a:ext uri="{FF2B5EF4-FFF2-40B4-BE49-F238E27FC236}">
                    <a16:creationId xmlns:a16="http://schemas.microsoft.com/office/drawing/2014/main" id="{193B8C2C-1FB6-21C2-C9E8-D996533657EA}"/>
                  </a:ext>
                </a:extLst>
              </p:cNvPr>
              <p:cNvSpPr txBox="1"/>
              <p:nvPr/>
            </p:nvSpPr>
            <p:spPr>
              <a:xfrm>
                <a:off x="5351418" y="4995323"/>
                <a:ext cx="8229600" cy="491481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lvl="0" indent="0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000" spc="300">
                    <a:solidFill>
                      <a:schemeClr val="tx2">
                        <a:lumMod val="50000"/>
                      </a:schemeClr>
                    </a:solidFill>
                    <a:latin typeface="Proxima Nova" panose="020B0604020202020204" charset="0"/>
                    <a:cs typeface="Arial" panose="020B0604020202020204" pitchFamily="34" charset="0"/>
                  </a:rPr>
                  <a:t>PHÂN TÍCH THIẾT KẾ HỆ THỐNG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C5CD15-A5F9-2015-F6F7-14C6761E397D}"/>
              </a:ext>
            </a:extLst>
          </p:cNvPr>
          <p:cNvGrpSpPr/>
          <p:nvPr/>
        </p:nvGrpSpPr>
        <p:grpSpPr>
          <a:xfrm>
            <a:off x="0" y="5972845"/>
            <a:ext cx="13581017" cy="1394596"/>
            <a:chOff x="0" y="5972845"/>
            <a:chExt cx="13581017" cy="139459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B9261E-089C-D36F-0166-74C5E281099D}"/>
                </a:ext>
              </a:extLst>
            </p:cNvPr>
            <p:cNvGrpSpPr/>
            <p:nvPr/>
          </p:nvGrpSpPr>
          <p:grpSpPr>
            <a:xfrm>
              <a:off x="0" y="5972845"/>
              <a:ext cx="5226465" cy="1394596"/>
              <a:chOff x="0" y="5972845"/>
              <a:chExt cx="5226465" cy="1394596"/>
            </a:xfrm>
          </p:grpSpPr>
          <p:sp>
            <p:nvSpPr>
              <p:cNvPr id="63" name="Freeform 3">
                <a:extLst>
                  <a:ext uri="{FF2B5EF4-FFF2-40B4-BE49-F238E27FC236}">
                    <a16:creationId xmlns:a16="http://schemas.microsoft.com/office/drawing/2014/main" id="{0C976D4F-C6BC-131D-322E-7ED025720CC0}"/>
                  </a:ext>
                </a:extLst>
              </p:cNvPr>
              <p:cNvSpPr/>
              <p:nvPr/>
            </p:nvSpPr>
            <p:spPr>
              <a:xfrm>
                <a:off x="3807382" y="6186675"/>
                <a:ext cx="1419083" cy="1180766"/>
              </a:xfrm>
              <a:custGeom>
                <a:avLst/>
                <a:gdLst/>
                <a:ahLst/>
                <a:cxnLst/>
                <a:rect l="l" t="t" r="r" b="b"/>
                <a:pathLst>
                  <a:path w="261255" h="219998">
                    <a:moveTo>
                      <a:pt x="0" y="0"/>
                    </a:moveTo>
                    <a:lnTo>
                      <a:pt x="261255" y="0"/>
                    </a:lnTo>
                    <a:lnTo>
                      <a:pt x="261255" y="219998"/>
                    </a:lnTo>
                    <a:lnTo>
                      <a:pt x="0" y="219998"/>
                    </a:lnTo>
                    <a:close/>
                  </a:path>
                </a:pathLst>
              </a:custGeom>
              <a:solidFill>
                <a:srgbClr val="0F1035"/>
              </a:solidFill>
            </p:spPr>
          </p:sp>
          <p:sp>
            <p:nvSpPr>
              <p:cNvPr id="64" name="TextBox 4">
                <a:extLst>
                  <a:ext uri="{FF2B5EF4-FFF2-40B4-BE49-F238E27FC236}">
                    <a16:creationId xmlns:a16="http://schemas.microsoft.com/office/drawing/2014/main" id="{1B0F2EF5-44C5-CF46-7ADA-E20516C5C539}"/>
                  </a:ext>
                </a:extLst>
              </p:cNvPr>
              <p:cNvSpPr txBox="1"/>
              <p:nvPr/>
            </p:nvSpPr>
            <p:spPr>
              <a:xfrm>
                <a:off x="3505200" y="6178721"/>
                <a:ext cx="1419083" cy="11558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5759"/>
                  </a:lnSpc>
                </a:pPr>
                <a:r>
                  <a:rPr lang="en-US" sz="4000" b="1" spc="359">
                    <a:solidFill>
                      <a:srgbClr val="FFFFFF"/>
                    </a:solidFill>
                    <a:latin typeface="Proxima Nova" panose="020B060402020202020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66" name="Freeform 18">
                <a:extLst>
                  <a:ext uri="{FF2B5EF4-FFF2-40B4-BE49-F238E27FC236}">
                    <a16:creationId xmlns:a16="http://schemas.microsoft.com/office/drawing/2014/main" id="{217D1094-7EC7-35EB-D533-057383EDF8F5}"/>
                  </a:ext>
                </a:extLst>
              </p:cNvPr>
              <p:cNvSpPr/>
              <p:nvPr/>
            </p:nvSpPr>
            <p:spPr>
              <a:xfrm>
                <a:off x="0" y="6178721"/>
                <a:ext cx="3657600" cy="1188720"/>
              </a:xfrm>
              <a:custGeom>
                <a:avLst/>
                <a:gdLst/>
                <a:ahLst/>
                <a:cxnLst/>
                <a:rect l="l" t="t" r="r" b="b"/>
                <a:pathLst>
                  <a:path w="1253356" h="219988">
                    <a:moveTo>
                      <a:pt x="0" y="0"/>
                    </a:moveTo>
                    <a:lnTo>
                      <a:pt x="1253356" y="0"/>
                    </a:lnTo>
                    <a:lnTo>
                      <a:pt x="1253356" y="219988"/>
                    </a:lnTo>
                    <a:lnTo>
                      <a:pt x="0" y="219988"/>
                    </a:lnTo>
                    <a:close/>
                  </a:path>
                </a:pathLst>
              </a:custGeom>
              <a:solidFill>
                <a:srgbClr val="E5E5E5"/>
              </a:solidFill>
            </p:spPr>
          </p:sp>
          <p:sp>
            <p:nvSpPr>
              <p:cNvPr id="67" name="TextBox 19">
                <a:extLst>
                  <a:ext uri="{FF2B5EF4-FFF2-40B4-BE49-F238E27FC236}">
                    <a16:creationId xmlns:a16="http://schemas.microsoft.com/office/drawing/2014/main" id="{FAB43CF2-D4EC-3719-1D53-D7CD22B1A2D0}"/>
                  </a:ext>
                </a:extLst>
              </p:cNvPr>
              <p:cNvSpPr txBox="1"/>
              <p:nvPr/>
            </p:nvSpPr>
            <p:spPr>
              <a:xfrm>
                <a:off x="0" y="5972845"/>
                <a:ext cx="3657600" cy="13945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8" name="TextBox 23">
              <a:extLst>
                <a:ext uri="{FF2B5EF4-FFF2-40B4-BE49-F238E27FC236}">
                  <a16:creationId xmlns:a16="http://schemas.microsoft.com/office/drawing/2014/main" id="{35FCFE60-CA7A-6811-29B2-DBE7385B1300}"/>
                </a:ext>
              </a:extLst>
            </p:cNvPr>
            <p:cNvSpPr txBox="1"/>
            <p:nvPr/>
          </p:nvSpPr>
          <p:spPr>
            <a:xfrm>
              <a:off x="5351417" y="6533942"/>
              <a:ext cx="8229600" cy="49148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lvl="0" indent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300">
                  <a:solidFill>
                    <a:schemeClr val="tx2">
                      <a:lumMod val="50000"/>
                    </a:schemeClr>
                  </a:solidFill>
                  <a:latin typeface="Proxima Nova" panose="020B0604020202020204" charset="0"/>
                  <a:cs typeface="Arial" panose="020B0604020202020204" pitchFamily="34" charset="0"/>
                </a:rPr>
                <a:t>KẾT QUẢ ĐẠT ĐƯỢC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9A2075-2933-BA36-B240-2786173AA388}"/>
              </a:ext>
            </a:extLst>
          </p:cNvPr>
          <p:cNvGrpSpPr/>
          <p:nvPr/>
        </p:nvGrpSpPr>
        <p:grpSpPr>
          <a:xfrm>
            <a:off x="0" y="7677880"/>
            <a:ext cx="13581018" cy="1188720"/>
            <a:chOff x="0" y="7677880"/>
            <a:chExt cx="13581018" cy="11887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403006E-4DCE-F98F-0001-39B5BD615E5A}"/>
                </a:ext>
              </a:extLst>
            </p:cNvPr>
            <p:cNvGrpSpPr/>
            <p:nvPr/>
          </p:nvGrpSpPr>
          <p:grpSpPr>
            <a:xfrm>
              <a:off x="0" y="7677880"/>
              <a:ext cx="5226465" cy="1188720"/>
              <a:chOff x="0" y="7677880"/>
              <a:chExt cx="5226465" cy="1188720"/>
            </a:xfrm>
          </p:grpSpPr>
          <p:grpSp>
            <p:nvGrpSpPr>
              <p:cNvPr id="69" name="Group 2">
                <a:extLst>
                  <a:ext uri="{FF2B5EF4-FFF2-40B4-BE49-F238E27FC236}">
                    <a16:creationId xmlns:a16="http://schemas.microsoft.com/office/drawing/2014/main" id="{A047A5BF-B96F-CD46-50EB-29B178E76DA2}"/>
                  </a:ext>
                </a:extLst>
              </p:cNvPr>
              <p:cNvGrpSpPr/>
              <p:nvPr/>
            </p:nvGrpSpPr>
            <p:grpSpPr>
              <a:xfrm>
                <a:off x="3505200" y="7677880"/>
                <a:ext cx="1721265" cy="1188720"/>
                <a:chOff x="305474" y="-317300"/>
                <a:chExt cx="316887" cy="221480"/>
              </a:xfrm>
            </p:grpSpPr>
            <p:sp>
              <p:nvSpPr>
                <p:cNvPr id="70" name="Freeform 3">
                  <a:extLst>
                    <a:ext uri="{FF2B5EF4-FFF2-40B4-BE49-F238E27FC236}">
                      <a16:creationId xmlns:a16="http://schemas.microsoft.com/office/drawing/2014/main" id="{4710A39F-F346-6CA1-FF6F-47A8BB71780F}"/>
                    </a:ext>
                  </a:extLst>
                </p:cNvPr>
                <p:cNvSpPr/>
                <p:nvPr/>
              </p:nvSpPr>
              <p:spPr>
                <a:xfrm>
                  <a:off x="361106" y="-315818"/>
                  <a:ext cx="261255" cy="21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255" h="219998">
                      <a:moveTo>
                        <a:pt x="0" y="0"/>
                      </a:moveTo>
                      <a:lnTo>
                        <a:pt x="261255" y="0"/>
                      </a:lnTo>
                      <a:lnTo>
                        <a:pt x="261255" y="219998"/>
                      </a:lnTo>
                      <a:lnTo>
                        <a:pt x="0" y="219998"/>
                      </a:lnTo>
                      <a:close/>
                    </a:path>
                  </a:pathLst>
                </a:custGeom>
                <a:solidFill>
                  <a:srgbClr val="0F1035"/>
                </a:solidFill>
              </p:spPr>
            </p:sp>
            <p:sp>
              <p:nvSpPr>
                <p:cNvPr id="71" name="TextBox 4">
                  <a:extLst>
                    <a:ext uri="{FF2B5EF4-FFF2-40B4-BE49-F238E27FC236}">
                      <a16:creationId xmlns:a16="http://schemas.microsoft.com/office/drawing/2014/main" id="{5CD64434-68A5-51A2-B9B9-8EA44E0A5248}"/>
                    </a:ext>
                  </a:extLst>
                </p:cNvPr>
                <p:cNvSpPr txBox="1"/>
                <p:nvPr/>
              </p:nvSpPr>
              <p:spPr>
                <a:xfrm>
                  <a:off x="305474" y="-317300"/>
                  <a:ext cx="261255" cy="21535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r">
                    <a:lnSpc>
                      <a:spcPts val="5759"/>
                    </a:lnSpc>
                  </a:pPr>
                  <a:r>
                    <a:rPr lang="en-US" sz="4000" b="1" spc="359">
                      <a:solidFill>
                        <a:srgbClr val="FFFFFF"/>
                      </a:solidFill>
                      <a:latin typeface="Proxima Nova" panose="020B0604020202020204" charset="0"/>
                      <a:cs typeface="Arial" panose="020B0604020202020204" pitchFamily="34" charset="0"/>
                    </a:rPr>
                    <a:t>04</a:t>
                  </a:r>
                </a:p>
              </p:txBody>
            </p:sp>
          </p:grpSp>
          <p:grpSp>
            <p:nvGrpSpPr>
              <p:cNvPr id="72" name="Group 17">
                <a:extLst>
                  <a:ext uri="{FF2B5EF4-FFF2-40B4-BE49-F238E27FC236}">
                    <a16:creationId xmlns:a16="http://schemas.microsoft.com/office/drawing/2014/main" id="{3F1CF0F8-0B63-0633-5C23-60E93B4BB586}"/>
                  </a:ext>
                </a:extLst>
              </p:cNvPr>
              <p:cNvGrpSpPr/>
              <p:nvPr/>
            </p:nvGrpSpPr>
            <p:grpSpPr>
              <a:xfrm>
                <a:off x="0" y="7677880"/>
                <a:ext cx="3657600" cy="1188720"/>
                <a:chOff x="0" y="0"/>
                <a:chExt cx="1253356" cy="219988"/>
              </a:xfrm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7BE9C393-F525-21A0-C8AD-700334EE826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53356" cy="219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3356" h="219988">
                      <a:moveTo>
                        <a:pt x="0" y="0"/>
                      </a:moveTo>
                      <a:lnTo>
                        <a:pt x="1253356" y="0"/>
                      </a:lnTo>
                      <a:lnTo>
                        <a:pt x="1253356" y="219988"/>
                      </a:lnTo>
                      <a:lnTo>
                        <a:pt x="0" y="219988"/>
                      </a:lnTo>
                      <a:close/>
                    </a:path>
                  </a:pathLst>
                </a:custGeom>
                <a:solidFill>
                  <a:srgbClr val="E5E5E5"/>
                </a:solidFill>
              </p:spPr>
            </p:sp>
            <p:sp>
              <p:nvSpPr>
                <p:cNvPr id="74" name="TextBox 19">
                  <a:extLst>
                    <a:ext uri="{FF2B5EF4-FFF2-40B4-BE49-F238E27FC236}">
                      <a16:creationId xmlns:a16="http://schemas.microsoft.com/office/drawing/2014/main" id="{01615187-DE82-51D2-8590-F327704E4D24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1253356" cy="25808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</p:grpSp>
        <p:sp>
          <p:nvSpPr>
            <p:cNvPr id="75" name="TextBox 23">
              <a:extLst>
                <a:ext uri="{FF2B5EF4-FFF2-40B4-BE49-F238E27FC236}">
                  <a16:creationId xmlns:a16="http://schemas.microsoft.com/office/drawing/2014/main" id="{EDBC7967-8135-95C7-A9E8-35A0369BC95A}"/>
                </a:ext>
              </a:extLst>
            </p:cNvPr>
            <p:cNvSpPr txBox="1"/>
            <p:nvPr/>
          </p:nvSpPr>
          <p:spPr>
            <a:xfrm>
              <a:off x="5351418" y="8033101"/>
              <a:ext cx="8229600" cy="49148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lvl="0" indent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300">
                  <a:solidFill>
                    <a:schemeClr val="tx2">
                      <a:lumMod val="50000"/>
                    </a:schemeClr>
                  </a:solidFill>
                  <a:latin typeface="Proxima Nova" panose="020B0604020202020204" charset="0"/>
                  <a:cs typeface="Arial" panose="020B0604020202020204" pitchFamily="34" charset="0"/>
                </a:rPr>
                <a:t>KẾT LUẬN VÀ HƯỚNG PHÁT TRIỂN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D8D4086-0F4E-4D8B-E257-2DF10E824D94}"/>
              </a:ext>
            </a:extLst>
          </p:cNvPr>
          <p:cNvGrpSpPr/>
          <p:nvPr/>
        </p:nvGrpSpPr>
        <p:grpSpPr>
          <a:xfrm>
            <a:off x="-28280" y="1227873"/>
            <a:ext cx="3712919" cy="1020027"/>
            <a:chOff x="-28280" y="1227873"/>
            <a:chExt cx="3712919" cy="1020027"/>
          </a:xfrm>
        </p:grpSpPr>
        <p:sp>
          <p:nvSpPr>
            <p:cNvPr id="38" name="TextBox 38"/>
            <p:cNvSpPr txBox="1"/>
            <p:nvPr/>
          </p:nvSpPr>
          <p:spPr>
            <a:xfrm>
              <a:off x="-28280" y="1227873"/>
              <a:ext cx="3712919" cy="94801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lvl="0" indent="0" algn="ctr">
                <a:lnSpc>
                  <a:spcPts val="8399"/>
                </a:lnSpc>
              </a:pPr>
              <a:r>
                <a:rPr lang="en-US" sz="4800" b="1" spc="139">
                  <a:solidFill>
                    <a:srgbClr val="000000"/>
                  </a:solidFill>
                  <a:latin typeface="Proxima Nova" panose="020B0604020202020204" charset="0"/>
                  <a:cs typeface="Arial" panose="020B0604020202020204" pitchFamily="34" charset="0"/>
                </a:rPr>
                <a:t>NỘI DUNG</a:t>
              </a:r>
            </a:p>
          </p:txBody>
        </p:sp>
        <p:sp>
          <p:nvSpPr>
            <p:cNvPr id="76" name="AutoShape 41">
              <a:extLst>
                <a:ext uri="{FF2B5EF4-FFF2-40B4-BE49-F238E27FC236}">
                  <a16:creationId xmlns:a16="http://schemas.microsoft.com/office/drawing/2014/main" id="{9E37BBCC-FD29-5AD9-B52B-749816C165F2}"/>
                </a:ext>
              </a:extLst>
            </p:cNvPr>
            <p:cNvSpPr/>
            <p:nvPr/>
          </p:nvSpPr>
          <p:spPr>
            <a:xfrm flipV="1">
              <a:off x="-1" y="2247900"/>
              <a:ext cx="3657600" cy="0"/>
            </a:xfrm>
            <a:prstGeom prst="line">
              <a:avLst/>
            </a:prstGeom>
            <a:ln w="76200" cap="flat">
              <a:solidFill>
                <a:srgbClr val="0F1035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3729419" y="-2748181"/>
            <a:ext cx="1075073" cy="8533911"/>
            <a:chOff x="0" y="0"/>
            <a:chExt cx="283147" cy="2247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47" cy="2247615"/>
            </a:xfrm>
            <a:custGeom>
              <a:avLst/>
              <a:gdLst/>
              <a:ahLst/>
              <a:cxnLst/>
              <a:rect l="l" t="t" r="r" b="b"/>
              <a:pathLst>
                <a:path w="283147" h="2247615">
                  <a:moveTo>
                    <a:pt x="0" y="0"/>
                  </a:moveTo>
                  <a:lnTo>
                    <a:pt x="283147" y="0"/>
                  </a:lnTo>
                  <a:lnTo>
                    <a:pt x="283147" y="2247615"/>
                  </a:lnTo>
                  <a:lnTo>
                    <a:pt x="0" y="2247615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3147" cy="2285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9128555" y="727773"/>
            <a:ext cx="1075073" cy="1582003"/>
            <a:chOff x="0" y="0"/>
            <a:chExt cx="283147" cy="4166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3147" cy="416659"/>
            </a:xfrm>
            <a:custGeom>
              <a:avLst/>
              <a:gdLst/>
              <a:ahLst/>
              <a:cxnLst/>
              <a:rect l="l" t="t" r="r" b="b"/>
              <a:pathLst>
                <a:path w="283147" h="416659">
                  <a:moveTo>
                    <a:pt x="0" y="0"/>
                  </a:moveTo>
                  <a:lnTo>
                    <a:pt x="283147" y="0"/>
                  </a:lnTo>
                  <a:lnTo>
                    <a:pt x="283147" y="416659"/>
                  </a:lnTo>
                  <a:lnTo>
                    <a:pt x="0" y="416659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3147" cy="454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0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8247218" y="9823004"/>
            <a:ext cx="1793564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457093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88B0E59D-F381-86FD-13F2-8EF086816B1A}"/>
              </a:ext>
            </a:extLst>
          </p:cNvPr>
          <p:cNvSpPr txBox="1"/>
          <p:nvPr/>
        </p:nvSpPr>
        <p:spPr>
          <a:xfrm>
            <a:off x="591728" y="561681"/>
            <a:ext cx="8302410" cy="18288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5759"/>
              </a:lnSpc>
            </a:pPr>
            <a:r>
              <a:rPr lang="en-US" sz="4800" b="1" spc="359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 PHÁT TRIỂN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EA3FF1F-2F6B-DC3C-FD1B-A709CDD7891C}"/>
              </a:ext>
            </a:extLst>
          </p:cNvPr>
          <p:cNvCxnSpPr>
            <a:cxnSpLocks/>
          </p:cNvCxnSpPr>
          <p:nvPr/>
        </p:nvCxnSpPr>
        <p:spPr>
          <a:xfrm>
            <a:off x="7065526" y="4097335"/>
            <a:ext cx="2075018" cy="153351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C960A40-E8A0-02DB-D531-D83F10D38733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47456" y="4097335"/>
            <a:ext cx="1786652" cy="153351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DD29578-DDAB-F229-8548-1B45961880F6}"/>
              </a:ext>
            </a:extLst>
          </p:cNvPr>
          <p:cNvGrpSpPr/>
          <p:nvPr/>
        </p:nvGrpSpPr>
        <p:grpSpPr>
          <a:xfrm>
            <a:off x="3712724" y="3525296"/>
            <a:ext cx="3352802" cy="1144075"/>
            <a:chOff x="3712724" y="3525296"/>
            <a:chExt cx="3352802" cy="1144075"/>
          </a:xfrm>
        </p:grpSpPr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4E8B46FE-51EA-C65E-7890-435996EF63A4}"/>
                </a:ext>
              </a:extLst>
            </p:cNvPr>
            <p:cNvSpPr/>
            <p:nvPr/>
          </p:nvSpPr>
          <p:spPr>
            <a:xfrm rot="16200000">
              <a:off x="4851593" y="2420934"/>
              <a:ext cx="1075064" cy="3352802"/>
            </a:xfrm>
            <a:custGeom>
              <a:avLst/>
              <a:gdLst/>
              <a:ahLst/>
              <a:cxnLst/>
              <a:rect l="l" t="t" r="r" b="b"/>
              <a:pathLst>
                <a:path w="283147" h="416659">
                  <a:moveTo>
                    <a:pt x="0" y="0"/>
                  </a:moveTo>
                  <a:lnTo>
                    <a:pt x="283147" y="0"/>
                  </a:lnTo>
                  <a:lnTo>
                    <a:pt x="283147" y="416659"/>
                  </a:lnTo>
                  <a:lnTo>
                    <a:pt x="0" y="416659"/>
                  </a:lnTo>
                  <a:close/>
                </a:path>
              </a:pathLst>
            </a:custGeom>
            <a:solidFill>
              <a:srgbClr val="365486"/>
            </a:solidFill>
            <a:ln>
              <a:solidFill>
                <a:srgbClr val="365486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">
              <a:extLst>
                <a:ext uri="{FF2B5EF4-FFF2-40B4-BE49-F238E27FC236}">
                  <a16:creationId xmlns:a16="http://schemas.microsoft.com/office/drawing/2014/main" id="{2A70879B-4690-F5AF-8CE5-86EA7EC9D8E8}"/>
                </a:ext>
              </a:extLst>
            </p:cNvPr>
            <p:cNvSpPr txBox="1"/>
            <p:nvPr/>
          </p:nvSpPr>
          <p:spPr>
            <a:xfrm>
              <a:off x="4070535" y="3525296"/>
              <a:ext cx="2637180" cy="1144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r>
                <a:rPr lang="en-US" sz="2400" b="1" spc="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TRẢI NGHIỆM NGƯỜI DÙNG</a:t>
              </a:r>
            </a:p>
          </p:txBody>
        </p:sp>
      </p:grpSp>
      <p:sp>
        <p:nvSpPr>
          <p:cNvPr id="48" name="TextBox 4">
            <a:extLst>
              <a:ext uri="{FF2B5EF4-FFF2-40B4-BE49-F238E27FC236}">
                <a16:creationId xmlns:a16="http://schemas.microsoft.com/office/drawing/2014/main" id="{AC854D53-C5DD-5BD7-DA06-12FB25BE68A2}"/>
              </a:ext>
            </a:extLst>
          </p:cNvPr>
          <p:cNvSpPr txBox="1"/>
          <p:nvPr/>
        </p:nvSpPr>
        <p:spPr>
          <a:xfrm>
            <a:off x="2116151" y="4864090"/>
            <a:ext cx="5943600" cy="107506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342900" indent="-3429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Cải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thiện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hiệu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suất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của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trang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web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Tăng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cường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bảo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mật</a:t>
            </a:r>
            <a:endParaRPr lang="en-US" sz="2400" spc="200">
              <a:solidFill>
                <a:schemeClr val="tx2">
                  <a:lumMod val="75000"/>
                </a:schemeClr>
              </a:solidFill>
              <a:latin typeface="Proxima Nova" panose="020B060402020202020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3B6501-697F-594C-3E7F-FB655C0805E5}"/>
              </a:ext>
            </a:extLst>
          </p:cNvPr>
          <p:cNvGrpSpPr/>
          <p:nvPr/>
        </p:nvGrpSpPr>
        <p:grpSpPr>
          <a:xfrm>
            <a:off x="10924169" y="3542698"/>
            <a:ext cx="3352802" cy="1144075"/>
            <a:chOff x="10924169" y="3542698"/>
            <a:chExt cx="3352802" cy="1144075"/>
          </a:xfrm>
        </p:grpSpPr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E5AC7E44-39EE-E44F-FD26-C27DA5D656B9}"/>
                </a:ext>
              </a:extLst>
            </p:cNvPr>
            <p:cNvSpPr/>
            <p:nvPr/>
          </p:nvSpPr>
          <p:spPr>
            <a:xfrm rot="16200000">
              <a:off x="12063038" y="2420934"/>
              <a:ext cx="1075064" cy="3352802"/>
            </a:xfrm>
            <a:custGeom>
              <a:avLst/>
              <a:gdLst/>
              <a:ahLst/>
              <a:cxnLst/>
              <a:rect l="l" t="t" r="r" b="b"/>
              <a:pathLst>
                <a:path w="283147" h="416659">
                  <a:moveTo>
                    <a:pt x="0" y="0"/>
                  </a:moveTo>
                  <a:lnTo>
                    <a:pt x="283147" y="0"/>
                  </a:lnTo>
                  <a:lnTo>
                    <a:pt x="283147" y="416659"/>
                  </a:lnTo>
                  <a:lnTo>
                    <a:pt x="0" y="416659"/>
                  </a:lnTo>
                  <a:close/>
                </a:path>
              </a:pathLst>
            </a:custGeom>
            <a:solidFill>
              <a:srgbClr val="365486"/>
            </a:solidFill>
            <a:ln>
              <a:solidFill>
                <a:srgbClr val="365486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4">
              <a:extLst>
                <a:ext uri="{FF2B5EF4-FFF2-40B4-BE49-F238E27FC236}">
                  <a16:creationId xmlns:a16="http://schemas.microsoft.com/office/drawing/2014/main" id="{00FAD713-5833-B35C-EAFC-E3A3DDAFF6E5}"/>
                </a:ext>
              </a:extLst>
            </p:cNvPr>
            <p:cNvSpPr txBox="1"/>
            <p:nvPr/>
          </p:nvSpPr>
          <p:spPr>
            <a:xfrm>
              <a:off x="11445592" y="3542698"/>
              <a:ext cx="2319895" cy="1144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r>
                <a:rPr lang="en-US" sz="2400" b="1" spc="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MỞ RỘNG CHỨC NĂNG</a:t>
              </a:r>
            </a:p>
          </p:txBody>
        </p:sp>
      </p:grpSp>
      <p:sp>
        <p:nvSpPr>
          <p:cNvPr id="53" name="TextBox 4">
            <a:extLst>
              <a:ext uri="{FF2B5EF4-FFF2-40B4-BE49-F238E27FC236}">
                <a16:creationId xmlns:a16="http://schemas.microsoft.com/office/drawing/2014/main" id="{7B882AAD-06FC-3367-4877-233A9256F549}"/>
              </a:ext>
            </a:extLst>
          </p:cNvPr>
          <p:cNvSpPr txBox="1"/>
          <p:nvPr/>
        </p:nvSpPr>
        <p:spPr>
          <a:xfrm>
            <a:off x="10342126" y="4935534"/>
            <a:ext cx="5431274" cy="16557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Gợi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ý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khóa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học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phù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hợp</a:t>
            </a:r>
            <a:endParaRPr lang="en-US" sz="2400" spc="200">
              <a:solidFill>
                <a:schemeClr val="tx2">
                  <a:lumMod val="75000"/>
                </a:schemeClr>
              </a:solidFill>
              <a:latin typeface="Proxima Nova" panose="020B060402020202020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Giám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sát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khi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kiểm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tra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bằng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webcam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và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micro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Kiểm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tra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đạo</a:t>
            </a:r>
            <a:r>
              <a:rPr lang="en-US" sz="2400" spc="200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 </a:t>
            </a:r>
            <a:r>
              <a:rPr lang="en-US" sz="2400" spc="200" err="1">
                <a:solidFill>
                  <a:schemeClr val="tx2">
                    <a:lumMod val="75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văn</a:t>
            </a:r>
            <a:endParaRPr lang="en-US" sz="2400" spc="200">
              <a:solidFill>
                <a:schemeClr val="tx2">
                  <a:lumMod val="75000"/>
                </a:schemeClr>
              </a:solidFill>
              <a:latin typeface="Proxima Nova" panose="020B060402020202020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56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/>
      <p:bldP spid="5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E5E5E5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91415" y="4558901"/>
            <a:ext cx="6396585" cy="1165355"/>
            <a:chOff x="0" y="0"/>
            <a:chExt cx="1684697" cy="3069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4697" cy="306925"/>
            </a:xfrm>
            <a:custGeom>
              <a:avLst/>
              <a:gdLst/>
              <a:ahLst/>
              <a:cxnLst/>
              <a:rect l="l" t="t" r="r" b="b"/>
              <a:pathLst>
                <a:path w="1684697" h="306925">
                  <a:moveTo>
                    <a:pt x="0" y="0"/>
                  </a:moveTo>
                  <a:lnTo>
                    <a:pt x="1684697" y="0"/>
                  </a:lnTo>
                  <a:lnTo>
                    <a:pt x="1684697" y="306925"/>
                  </a:lnTo>
                  <a:lnTo>
                    <a:pt x="0" y="306925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84697" cy="345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0" y="9823004"/>
            <a:ext cx="7830907" cy="0"/>
          </a:xfrm>
          <a:prstGeom prst="line">
            <a:avLst/>
          </a:prstGeom>
          <a:ln w="76200" cap="flat">
            <a:solidFill>
              <a:srgbClr val="EEF5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8247218" y="9823004"/>
            <a:ext cx="1793564" cy="0"/>
          </a:xfrm>
          <a:prstGeom prst="line">
            <a:avLst/>
          </a:prstGeom>
          <a:ln w="76200" cap="flat">
            <a:solidFill>
              <a:srgbClr val="EEF5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457093" y="9823004"/>
            <a:ext cx="7830907" cy="0"/>
          </a:xfrm>
          <a:prstGeom prst="line">
            <a:avLst/>
          </a:prstGeom>
          <a:ln w="76200" cap="flat">
            <a:solidFill>
              <a:srgbClr val="EEF5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2667000" y="2552700"/>
            <a:ext cx="4505634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3439"/>
              </a:lnSpc>
            </a:pPr>
            <a:r>
              <a:rPr lang="en-US" sz="11199" spc="223">
                <a:solidFill>
                  <a:srgbClr val="000000"/>
                </a:solidFill>
                <a:latin typeface="Poppins Bold"/>
              </a:rPr>
              <a:t>Q &amp; A</a:t>
            </a:r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E4B8F43C-0B77-0843-206B-C64DF53E046F}"/>
              </a:ext>
            </a:extLst>
          </p:cNvPr>
          <p:cNvSpPr/>
          <p:nvPr/>
        </p:nvSpPr>
        <p:spPr>
          <a:xfrm>
            <a:off x="1230596" y="5372100"/>
            <a:ext cx="6240322" cy="3721500"/>
          </a:xfrm>
          <a:custGeom>
            <a:avLst/>
            <a:gdLst/>
            <a:ahLst/>
            <a:cxnLst/>
            <a:rect l="l" t="t" r="r" b="b"/>
            <a:pathLst>
              <a:path w="6873230" h="4098944">
                <a:moveTo>
                  <a:pt x="0" y="0"/>
                </a:moveTo>
                <a:lnTo>
                  <a:pt x="6873230" y="0"/>
                </a:lnTo>
                <a:lnTo>
                  <a:pt x="6873230" y="4098944"/>
                </a:lnTo>
                <a:lnTo>
                  <a:pt x="0" y="4098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4" name="Graphic 23" descr="Send">
            <a:extLst>
              <a:ext uri="{FF2B5EF4-FFF2-40B4-BE49-F238E27FC236}">
                <a16:creationId xmlns:a16="http://schemas.microsoft.com/office/drawing/2014/main" id="{DCF7EC93-6055-B9AA-D339-3ED1AC5EE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8880">
            <a:off x="543471" y="1220131"/>
            <a:ext cx="1806488" cy="1806488"/>
          </a:xfrm>
          <a:prstGeom prst="rect">
            <a:avLst/>
          </a:prstGeom>
        </p:spPr>
      </p:pic>
      <p:grpSp>
        <p:nvGrpSpPr>
          <p:cNvPr id="25" name="Group 9">
            <a:extLst>
              <a:ext uri="{FF2B5EF4-FFF2-40B4-BE49-F238E27FC236}">
                <a16:creationId xmlns:a16="http://schemas.microsoft.com/office/drawing/2014/main" id="{7F0A1988-B6E8-C79A-AE23-FDA586469461}"/>
              </a:ext>
            </a:extLst>
          </p:cNvPr>
          <p:cNvGrpSpPr/>
          <p:nvPr/>
        </p:nvGrpSpPr>
        <p:grpSpPr>
          <a:xfrm>
            <a:off x="9904791" y="4558901"/>
            <a:ext cx="1824585" cy="1165355"/>
            <a:chOff x="0" y="0"/>
            <a:chExt cx="1684697" cy="306925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D89E8402-0CC6-7895-0B37-A3DC62428C0E}"/>
                </a:ext>
              </a:extLst>
            </p:cNvPr>
            <p:cNvSpPr/>
            <p:nvPr/>
          </p:nvSpPr>
          <p:spPr>
            <a:xfrm>
              <a:off x="0" y="0"/>
              <a:ext cx="1684697" cy="306925"/>
            </a:xfrm>
            <a:custGeom>
              <a:avLst/>
              <a:gdLst/>
              <a:ahLst/>
              <a:cxnLst/>
              <a:rect l="l" t="t" r="r" b="b"/>
              <a:pathLst>
                <a:path w="1684697" h="306925">
                  <a:moveTo>
                    <a:pt x="0" y="0"/>
                  </a:moveTo>
                  <a:lnTo>
                    <a:pt x="1684697" y="0"/>
                  </a:lnTo>
                  <a:lnTo>
                    <a:pt x="1684697" y="306925"/>
                  </a:lnTo>
                  <a:lnTo>
                    <a:pt x="0" y="306925"/>
                  </a:lnTo>
                  <a:close/>
                </a:path>
              </a:pathLst>
            </a:custGeom>
            <a:solidFill>
              <a:srgbClr val="365486"/>
            </a:solidFill>
            <a:ln>
              <a:solidFill>
                <a:srgbClr val="365486"/>
              </a:solidFill>
            </a:ln>
          </p:spPr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6976EC31-2135-5B78-974F-3A586F46CE1B}"/>
                </a:ext>
              </a:extLst>
            </p:cNvPr>
            <p:cNvSpPr txBox="1"/>
            <p:nvPr/>
          </p:nvSpPr>
          <p:spPr>
            <a:xfrm>
              <a:off x="0" y="-38100"/>
              <a:ext cx="1684697" cy="345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"/>
            <a:ext cx="1075073" cy="3101334"/>
            <a:chOff x="0" y="0"/>
            <a:chExt cx="283147" cy="1122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47" cy="1122885"/>
            </a:xfrm>
            <a:custGeom>
              <a:avLst/>
              <a:gdLst/>
              <a:ahLst/>
              <a:cxnLst/>
              <a:rect l="l" t="t" r="r" b="b"/>
              <a:pathLst>
                <a:path w="283147" h="1122885">
                  <a:moveTo>
                    <a:pt x="0" y="0"/>
                  </a:moveTo>
                  <a:lnTo>
                    <a:pt x="283147" y="0"/>
                  </a:lnTo>
                  <a:lnTo>
                    <a:pt x="283147" y="1122885"/>
                  </a:lnTo>
                  <a:lnTo>
                    <a:pt x="0" y="1122885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3147" cy="1160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695703"/>
            <a:ext cx="1075073" cy="5688657"/>
            <a:chOff x="0" y="0"/>
            <a:chExt cx="283147" cy="12416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47" cy="1241696"/>
            </a:xfrm>
            <a:custGeom>
              <a:avLst/>
              <a:gdLst/>
              <a:ahLst/>
              <a:cxnLst/>
              <a:rect l="l" t="t" r="r" b="b"/>
              <a:pathLst>
                <a:path w="283147" h="1241696">
                  <a:moveTo>
                    <a:pt x="0" y="0"/>
                  </a:moveTo>
                  <a:lnTo>
                    <a:pt x="283147" y="0"/>
                  </a:lnTo>
                  <a:lnTo>
                    <a:pt x="283147" y="1241696"/>
                  </a:lnTo>
                  <a:lnTo>
                    <a:pt x="0" y="1241696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3147" cy="1279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0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8247218" y="9823004"/>
            <a:ext cx="1793564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0457093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01BF57-0C32-5329-9244-F6623C4D4FCE}"/>
              </a:ext>
            </a:extLst>
          </p:cNvPr>
          <p:cNvSpPr/>
          <p:nvPr/>
        </p:nvSpPr>
        <p:spPr>
          <a:xfrm rot="2620576">
            <a:off x="3229653" y="1445924"/>
            <a:ext cx="1371600" cy="137160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68728DE6-3BDE-19D6-D696-4D8DD30E4424}"/>
              </a:ext>
            </a:extLst>
          </p:cNvPr>
          <p:cNvSpPr txBox="1"/>
          <p:nvPr/>
        </p:nvSpPr>
        <p:spPr>
          <a:xfrm>
            <a:off x="3406353" y="1515939"/>
            <a:ext cx="914400" cy="11558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r">
              <a:lnSpc>
                <a:spcPts val="5759"/>
              </a:lnSpc>
            </a:pPr>
            <a:r>
              <a:rPr lang="en-US" sz="4800" b="1" spc="359">
                <a:solidFill>
                  <a:srgbClr val="FFFFFF"/>
                </a:solidFill>
                <a:latin typeface="Proxima Nova" panose="020B060402020202020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254FB8F8-9739-2626-F933-D981356BA154}"/>
              </a:ext>
            </a:extLst>
          </p:cNvPr>
          <p:cNvSpPr txBox="1"/>
          <p:nvPr/>
        </p:nvSpPr>
        <p:spPr>
          <a:xfrm>
            <a:off x="5072391" y="1481465"/>
            <a:ext cx="8302410" cy="11558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5759"/>
              </a:lnSpc>
            </a:pPr>
            <a:r>
              <a:rPr lang="en-US" sz="4800" b="1" spc="359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TỔNG QUAN ĐỀ TÀI</a:t>
            </a:r>
          </a:p>
        </p:txBody>
      </p:sp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167204F6-0066-24A4-C8FE-27B3E6FEF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6483" y="4267200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05A8E4-B2DB-0B4A-D171-B6BE1028BE7A}"/>
              </a:ext>
            </a:extLst>
          </p:cNvPr>
          <p:cNvSpPr txBox="1"/>
          <p:nvPr/>
        </p:nvSpPr>
        <p:spPr>
          <a:xfrm>
            <a:off x="4630507" y="4267200"/>
            <a:ext cx="6400800" cy="755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759"/>
              </a:lnSpc>
            </a:pPr>
            <a:r>
              <a:rPr lang="en-US" sz="3600" b="1" spc="359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LÝ DO CHỌN ĐỀ TÀI</a:t>
            </a:r>
          </a:p>
        </p:txBody>
      </p:sp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CF30DF74-B282-5436-AB8C-186E111A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5533" y="5772965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1870366-A72C-1F82-7BA8-E81DDDDE04E0}"/>
              </a:ext>
            </a:extLst>
          </p:cNvPr>
          <p:cNvSpPr txBox="1"/>
          <p:nvPr/>
        </p:nvSpPr>
        <p:spPr>
          <a:xfrm>
            <a:off x="4649557" y="5772965"/>
            <a:ext cx="6400800" cy="766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759"/>
              </a:lnSpc>
            </a:pPr>
            <a:r>
              <a:rPr lang="en-US" sz="3600" b="1" spc="359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MỤC TIÊU ĐỀ TÀI</a:t>
            </a:r>
          </a:p>
        </p:txBody>
      </p:sp>
      <p:pic>
        <p:nvPicPr>
          <p:cNvPr id="31" name="Graphic 30" descr="Checkmark">
            <a:extLst>
              <a:ext uri="{FF2B5EF4-FFF2-40B4-BE49-F238E27FC236}">
                <a16:creationId xmlns:a16="http://schemas.microsoft.com/office/drawing/2014/main" id="{A25B1692-5294-8E9A-09E3-E9400272D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5533" y="7278730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2652B2C-81AA-E551-B0F5-034768ADDF36}"/>
              </a:ext>
            </a:extLst>
          </p:cNvPr>
          <p:cNvSpPr txBox="1"/>
          <p:nvPr/>
        </p:nvSpPr>
        <p:spPr>
          <a:xfrm>
            <a:off x="4649556" y="7278729"/>
            <a:ext cx="6932843" cy="755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759"/>
              </a:lnSpc>
            </a:pPr>
            <a:r>
              <a:rPr lang="en-US" sz="3600" b="1" spc="359">
                <a:solidFill>
                  <a:schemeClr val="tx2">
                    <a:lumMod val="50000"/>
                  </a:schemeClr>
                </a:solidFill>
                <a:latin typeface="Proxima Nova" panose="020B0604020202020204" charset="0"/>
                <a:cs typeface="Arial" panose="020B0604020202020204" pitchFamily="34" charset="0"/>
              </a:rPr>
              <a:t>CÔNG NGHỆ SỬ DỤNG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build="allAtOnce"/>
      <p:bldP spid="28" grpId="0"/>
      <p:bldP spid="30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84227" y="0"/>
            <a:ext cx="1075073" cy="3125597"/>
            <a:chOff x="0" y="0"/>
            <a:chExt cx="283147" cy="8232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47" cy="823202"/>
            </a:xfrm>
            <a:custGeom>
              <a:avLst/>
              <a:gdLst/>
              <a:ahLst/>
              <a:cxnLst/>
              <a:rect l="l" t="t" r="r" b="b"/>
              <a:pathLst>
                <a:path w="283147" h="823202">
                  <a:moveTo>
                    <a:pt x="0" y="0"/>
                  </a:moveTo>
                  <a:lnTo>
                    <a:pt x="283147" y="0"/>
                  </a:lnTo>
                  <a:lnTo>
                    <a:pt x="283147" y="823202"/>
                  </a:lnTo>
                  <a:lnTo>
                    <a:pt x="0" y="823202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3147" cy="861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0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8247218" y="9823004"/>
            <a:ext cx="1793564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457093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028700" y="124074"/>
            <a:ext cx="1075073" cy="1048866"/>
            <a:chOff x="0" y="0"/>
            <a:chExt cx="283147" cy="276245"/>
          </a:xfrm>
          <a:solidFill>
            <a:srgbClr val="365486"/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3147" cy="276245"/>
            </a:xfrm>
            <a:custGeom>
              <a:avLst/>
              <a:gdLst/>
              <a:ahLst/>
              <a:cxnLst/>
              <a:rect l="l" t="t" r="r" b="b"/>
              <a:pathLst>
                <a:path w="283147" h="276245">
                  <a:moveTo>
                    <a:pt x="0" y="0"/>
                  </a:moveTo>
                  <a:lnTo>
                    <a:pt x="283147" y="0"/>
                  </a:lnTo>
                  <a:lnTo>
                    <a:pt x="283147" y="276245"/>
                  </a:lnTo>
                  <a:lnTo>
                    <a:pt x="0" y="276245"/>
                  </a:lnTo>
                  <a:close/>
                </a:path>
              </a:pathLst>
            </a:custGeom>
            <a:grpFill/>
            <a:ln>
              <a:solidFill>
                <a:srgbClr val="365486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3147" cy="314345"/>
            </a:xfrm>
            <a:prstGeom prst="rect">
              <a:avLst/>
            </a:prstGeom>
            <a:grpFill/>
            <a:ln>
              <a:solidFill>
                <a:srgbClr val="365486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677505" y="2247900"/>
            <a:ext cx="6098073" cy="932959"/>
            <a:chOff x="0" y="0"/>
            <a:chExt cx="1606077" cy="1660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06077" cy="166012"/>
            </a:xfrm>
            <a:custGeom>
              <a:avLst/>
              <a:gdLst/>
              <a:ahLst/>
              <a:cxnLst/>
              <a:rect l="l" t="t" r="r" b="b"/>
              <a:pathLst>
                <a:path w="1606077" h="166012">
                  <a:moveTo>
                    <a:pt x="0" y="0"/>
                  </a:moveTo>
                  <a:lnTo>
                    <a:pt x="1606077" y="0"/>
                  </a:lnTo>
                  <a:lnTo>
                    <a:pt x="1606077" y="166012"/>
                  </a:lnTo>
                  <a:lnTo>
                    <a:pt x="0" y="166012"/>
                  </a:lnTo>
                  <a:close/>
                </a:path>
              </a:pathLst>
            </a:custGeom>
            <a:solidFill>
              <a:srgbClr val="36548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606077" cy="204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lang="en-US" sz="2399" spc="239">
                <a:solidFill>
                  <a:srgbClr val="FFFFFF"/>
                </a:solidFill>
                <a:latin typeface="Proxima Nova"/>
              </a:endParaRPr>
            </a:p>
          </p:txBody>
        </p:sp>
      </p:grpSp>
      <p:sp>
        <p:nvSpPr>
          <p:cNvPr id="25" name="TextBox 21">
            <a:extLst>
              <a:ext uri="{FF2B5EF4-FFF2-40B4-BE49-F238E27FC236}">
                <a16:creationId xmlns:a16="http://schemas.microsoft.com/office/drawing/2014/main" id="{C2D4DE5B-3F87-14ED-281F-D3E167538130}"/>
              </a:ext>
            </a:extLst>
          </p:cNvPr>
          <p:cNvSpPr txBox="1"/>
          <p:nvPr/>
        </p:nvSpPr>
        <p:spPr>
          <a:xfrm>
            <a:off x="841882" y="3519541"/>
            <a:ext cx="7181901" cy="354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774" lvl="1" indent="-342900" algn="just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vi-VN" sz="2400">
                <a:solidFill>
                  <a:srgbClr val="000000"/>
                </a:solidFill>
                <a:latin typeface="Proxima Nova" panose="020B0604020202020204" charset="0"/>
              </a:rPr>
              <a:t>Hiện nay có số lượng lớn các cá nhân đang tìm kiếm phương thức học hỏi linh hoạt và tiện lợi. Đặc biệt là sau đại dịch COVID-19 nhu cầu về học tập trực tuyến </a:t>
            </a:r>
            <a:r>
              <a:rPr lang="en-US" sz="2400">
                <a:solidFill>
                  <a:srgbClr val="000000"/>
                </a:solidFill>
                <a:latin typeface="Proxima Nova" panose="020B0604020202020204" charset="0"/>
              </a:rPr>
              <a:t>đ</a:t>
            </a:r>
            <a:r>
              <a:rPr lang="vi-VN" sz="2400">
                <a:solidFill>
                  <a:srgbClr val="000000"/>
                </a:solidFill>
                <a:latin typeface="Proxima Nova" panose="020B0604020202020204" charset="0"/>
              </a:rPr>
              <a:t>ang gia t</a:t>
            </a:r>
            <a:r>
              <a:rPr lang="en-US" sz="2400">
                <a:solidFill>
                  <a:srgbClr val="000000"/>
                </a:solidFill>
                <a:latin typeface="Proxima Nova" panose="020B0604020202020204" charset="0"/>
              </a:rPr>
              <a:t>ă</a:t>
            </a:r>
            <a:r>
              <a:rPr lang="vi-VN" sz="2400" err="1">
                <a:solidFill>
                  <a:srgbClr val="000000"/>
                </a:solidFill>
                <a:latin typeface="Proxima Nova" panose="020B0604020202020204" charset="0"/>
              </a:rPr>
              <a:t>ng</a:t>
            </a:r>
            <a:r>
              <a:rPr lang="vi-VN" sz="2400">
                <a:solidFill>
                  <a:srgbClr val="000000"/>
                </a:solidFill>
                <a:latin typeface="Proxima Nova" panose="020B0604020202020204" charset="0"/>
              </a:rPr>
              <a:t>.</a:t>
            </a:r>
          </a:p>
          <a:p>
            <a:pPr marL="612774" lvl="1" indent="-342900" algn="just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00000"/>
                </a:solidFill>
                <a:latin typeface="Proxima Nova" panose="020B0604020202020204" charset="0"/>
              </a:rPr>
              <a:t>Việc</a:t>
            </a:r>
            <a:r>
              <a:rPr lang="en-US" sz="2400">
                <a:solidFill>
                  <a:srgbClr val="000000"/>
                </a:solidFill>
                <a:latin typeface="Proxima Nova" panose="020B0604020202020204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roxima Nova" panose="020B0604020202020204" charset="0"/>
              </a:rPr>
              <a:t>học</a:t>
            </a:r>
            <a:r>
              <a:rPr lang="en-US" sz="2400">
                <a:solidFill>
                  <a:srgbClr val="000000"/>
                </a:solidFill>
                <a:latin typeface="Proxima Nova" panose="020B0604020202020204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roxima Nova" panose="020B0604020202020204" charset="0"/>
              </a:rPr>
              <a:t>trực</a:t>
            </a:r>
            <a:r>
              <a:rPr lang="en-US" sz="2400">
                <a:solidFill>
                  <a:srgbClr val="000000"/>
                </a:solidFill>
                <a:latin typeface="Proxima Nova" panose="020B0604020202020204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roxima Nova" panose="020B0604020202020204" charset="0"/>
              </a:rPr>
              <a:t>tuyến</a:t>
            </a:r>
            <a:r>
              <a:rPr lang="vi-VN" sz="2400">
                <a:solidFill>
                  <a:srgbClr val="000000"/>
                </a:solidFill>
                <a:latin typeface="Proxima Nova" panose="020B0604020202020204" charset="0"/>
              </a:rPr>
              <a:t> đem lại sự tiện ích và linh hoạt cho người d</a:t>
            </a:r>
            <a:r>
              <a:rPr lang="en-US" sz="2400">
                <a:solidFill>
                  <a:srgbClr val="000000"/>
                </a:solidFill>
                <a:latin typeface="Proxima Nova" panose="020B0604020202020204" charset="0"/>
              </a:rPr>
              <a:t>ù</a:t>
            </a:r>
            <a:r>
              <a:rPr lang="vi-VN" sz="2400" err="1">
                <a:solidFill>
                  <a:srgbClr val="000000"/>
                </a:solidFill>
                <a:latin typeface="Proxima Nova" panose="020B0604020202020204" charset="0"/>
              </a:rPr>
              <a:t>ng</a:t>
            </a:r>
            <a:r>
              <a:rPr lang="vi-VN" sz="2400">
                <a:solidFill>
                  <a:srgbClr val="000000"/>
                </a:solidFill>
                <a:latin typeface="Proxima Nova" panose="020B0604020202020204" charset="0"/>
              </a:rPr>
              <a:t>, có thể xem lại nội dung bất kỳ lúc nào, đồng thời cung cấp nội dung học đa dạng</a:t>
            </a:r>
            <a:r>
              <a:rPr lang="vi-VN" sz="24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88DA3833-5175-4085-ED64-E8B62162AB4D}"/>
              </a:ext>
            </a:extLst>
          </p:cNvPr>
          <p:cNvSpPr txBox="1"/>
          <p:nvPr/>
        </p:nvSpPr>
        <p:spPr>
          <a:xfrm>
            <a:off x="9372600" y="3592915"/>
            <a:ext cx="7317850" cy="310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99" err="1">
                <a:solidFill>
                  <a:srgbClr val="000000"/>
                </a:solidFill>
                <a:latin typeface="Proxima Nova"/>
              </a:rPr>
              <a:t>Phân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tích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,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hiểu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bài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toán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nghiệp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vụ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thực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tế</a:t>
            </a:r>
            <a:endParaRPr lang="en-US" sz="2499">
              <a:solidFill>
                <a:srgbClr val="000000"/>
              </a:solidFill>
              <a:latin typeface="Proxima Nova"/>
            </a:endParaRPr>
          </a:p>
          <a:p>
            <a:pPr marL="342900" lvl="0" indent="-342900" algn="just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99" err="1">
                <a:solidFill>
                  <a:srgbClr val="000000"/>
                </a:solidFill>
                <a:latin typeface="Proxima Nova"/>
              </a:rPr>
              <a:t>Tìm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hiểu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công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nghệ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xây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dựng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website</a:t>
            </a:r>
          </a:p>
          <a:p>
            <a:pPr marL="342900" lvl="0" indent="-342900" algn="just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99">
                <a:solidFill>
                  <a:srgbClr val="000000"/>
                </a:solidFill>
                <a:latin typeface="Proxima Nova"/>
              </a:rPr>
              <a:t>Cung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cấp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nền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tảng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học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tập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tiện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lợi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và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đa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dạng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nội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dung.</a:t>
            </a:r>
          </a:p>
          <a:p>
            <a:pPr marL="342900" lvl="0" indent="-342900" algn="just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99" err="1">
                <a:solidFill>
                  <a:srgbClr val="000000"/>
                </a:solidFill>
                <a:latin typeface="Proxima Nova"/>
              </a:rPr>
              <a:t>Tăng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cường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khả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năng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tiếp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cận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giáo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dục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và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tối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ưu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trải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nghiệm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người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2499" err="1">
                <a:solidFill>
                  <a:srgbClr val="000000"/>
                </a:solidFill>
                <a:latin typeface="Proxima Nova"/>
              </a:rPr>
              <a:t>dùng</a:t>
            </a:r>
            <a:r>
              <a:rPr lang="en-US" sz="2499">
                <a:solidFill>
                  <a:srgbClr val="000000"/>
                </a:solidFill>
                <a:latin typeface="Proxima Nova"/>
              </a:rPr>
              <a:t>.</a:t>
            </a:r>
          </a:p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endParaRPr lang="en-US" sz="2499" spc="249">
              <a:solidFill>
                <a:srgbClr val="000000"/>
              </a:solidFill>
              <a:latin typeface="Proxima Nova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9D5597-51C9-51C9-46AC-3A4B46B4CB84}"/>
              </a:ext>
            </a:extLst>
          </p:cNvPr>
          <p:cNvGrpSpPr/>
          <p:nvPr/>
        </p:nvGrpSpPr>
        <p:grpSpPr>
          <a:xfrm>
            <a:off x="1383797" y="2247900"/>
            <a:ext cx="6098073" cy="932959"/>
            <a:chOff x="1383797" y="2247900"/>
            <a:chExt cx="6098073" cy="932959"/>
          </a:xfrm>
        </p:grpSpPr>
        <p:grpSp>
          <p:nvGrpSpPr>
            <p:cNvPr id="17" name="Group 17"/>
            <p:cNvGrpSpPr/>
            <p:nvPr/>
          </p:nvGrpSpPr>
          <p:grpSpPr>
            <a:xfrm>
              <a:off x="1383797" y="2247900"/>
              <a:ext cx="6098073" cy="932959"/>
              <a:chOff x="0" y="0"/>
              <a:chExt cx="1606077" cy="16601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606077" cy="166012"/>
              </a:xfrm>
              <a:custGeom>
                <a:avLst/>
                <a:gdLst/>
                <a:ahLst/>
                <a:cxnLst/>
                <a:rect l="l" t="t" r="r" b="b"/>
                <a:pathLst>
                  <a:path w="1606077" h="166012">
                    <a:moveTo>
                      <a:pt x="0" y="0"/>
                    </a:moveTo>
                    <a:lnTo>
                      <a:pt x="1606077" y="0"/>
                    </a:lnTo>
                    <a:lnTo>
                      <a:pt x="1606077" y="166012"/>
                    </a:lnTo>
                    <a:lnTo>
                      <a:pt x="0" y="166012"/>
                    </a:lnTo>
                    <a:close/>
                  </a:path>
                </a:pathLst>
              </a:custGeom>
              <a:solidFill>
                <a:srgbClr val="0F1035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606077" cy="2041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lang="en-US" sz="2399" spc="239">
                  <a:solidFill>
                    <a:srgbClr val="FFFFFF"/>
                  </a:solidFill>
                  <a:latin typeface="Proxima Nova"/>
                </a:endParaRPr>
              </a:p>
            </p:txBody>
          </p:sp>
        </p:grp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35F3BB5C-444E-1BD2-477B-CD0DF60C4323}"/>
                </a:ext>
              </a:extLst>
            </p:cNvPr>
            <p:cNvSpPr txBox="1"/>
            <p:nvPr/>
          </p:nvSpPr>
          <p:spPr>
            <a:xfrm>
              <a:off x="2509109" y="2486784"/>
              <a:ext cx="3854075" cy="4551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800" b="1">
                  <a:solidFill>
                    <a:schemeClr val="bg1"/>
                  </a:solidFill>
                  <a:latin typeface="Proxima Nova" panose="020B0604020202020204" charset="0"/>
                  <a:cs typeface="Arial" panose="020B0604020202020204" pitchFamily="34" charset="0"/>
                </a:rPr>
                <a:t>LÝ DO CHỌN ĐỀ TÀI</a:t>
              </a:r>
              <a:r>
                <a:rPr lang="en-US" sz="2800" b="1" spc="279">
                  <a:solidFill>
                    <a:schemeClr val="bg1"/>
                  </a:solidFill>
                  <a:latin typeface="Proxima Nova" panose="020B0604020202020204" charset="0"/>
                </a:rPr>
                <a:t>:</a:t>
              </a:r>
            </a:p>
          </p:txBody>
        </p:sp>
      </p:grpSp>
      <p:sp>
        <p:nvSpPr>
          <p:cNvPr id="28" name="TextBox 11">
            <a:extLst>
              <a:ext uri="{FF2B5EF4-FFF2-40B4-BE49-F238E27FC236}">
                <a16:creationId xmlns:a16="http://schemas.microsoft.com/office/drawing/2014/main" id="{CBC75D64-8964-4BF3-03E1-C618DFE219E0}"/>
              </a:ext>
            </a:extLst>
          </p:cNvPr>
          <p:cNvSpPr txBox="1"/>
          <p:nvPr/>
        </p:nvSpPr>
        <p:spPr>
          <a:xfrm>
            <a:off x="11180493" y="2169389"/>
            <a:ext cx="3414032" cy="772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7200"/>
              </a:lnSpc>
            </a:pPr>
            <a:r>
              <a:rPr lang="en-US" sz="2800" b="1">
                <a:solidFill>
                  <a:schemeClr val="bg1"/>
                </a:solidFill>
                <a:latin typeface="Proxima Nova" panose="020B0604020202020204" charset="0"/>
              </a:rPr>
              <a:t>MỤC TIÊU ĐỀ TÀI:</a:t>
            </a:r>
          </a:p>
        </p:txBody>
      </p:sp>
    </p:spTree>
    <p:extLst>
      <p:ext uri="{BB962C8B-B14F-4D97-AF65-F5344CB8AC3E}">
        <p14:creationId xmlns:p14="http://schemas.microsoft.com/office/powerpoint/2010/main" val="162316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2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 rot="-5400000">
            <a:off x="9114490" y="174472"/>
            <a:ext cx="1075073" cy="1708454"/>
            <a:chOff x="0" y="0"/>
            <a:chExt cx="283147" cy="449963"/>
          </a:xfrm>
          <a:solidFill>
            <a:srgbClr val="365486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283147" cy="449963"/>
            </a:xfrm>
            <a:custGeom>
              <a:avLst/>
              <a:gdLst/>
              <a:ahLst/>
              <a:cxnLst/>
              <a:rect l="l" t="t" r="r" b="b"/>
              <a:pathLst>
                <a:path w="283147" h="449963">
                  <a:moveTo>
                    <a:pt x="0" y="0"/>
                  </a:moveTo>
                  <a:lnTo>
                    <a:pt x="283147" y="0"/>
                  </a:lnTo>
                  <a:lnTo>
                    <a:pt x="283147" y="449963"/>
                  </a:lnTo>
                  <a:lnTo>
                    <a:pt x="0" y="449963"/>
                  </a:lnTo>
                  <a:close/>
                </a:path>
              </a:pathLst>
            </a:custGeom>
            <a:grpFill/>
            <a:ln>
              <a:solidFill>
                <a:srgbClr val="365486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3147" cy="488063"/>
            </a:xfrm>
            <a:prstGeom prst="rect">
              <a:avLst/>
            </a:prstGeom>
            <a:grpFill/>
            <a:ln>
              <a:solidFill>
                <a:srgbClr val="365486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4044070" y="-2705473"/>
            <a:ext cx="1075073" cy="7468345"/>
            <a:chOff x="0" y="0"/>
            <a:chExt cx="283147" cy="19669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3147" cy="1966972"/>
            </a:xfrm>
            <a:custGeom>
              <a:avLst/>
              <a:gdLst/>
              <a:ahLst/>
              <a:cxnLst/>
              <a:rect l="l" t="t" r="r" b="b"/>
              <a:pathLst>
                <a:path w="283147" h="1966972">
                  <a:moveTo>
                    <a:pt x="0" y="0"/>
                  </a:moveTo>
                  <a:lnTo>
                    <a:pt x="283147" y="0"/>
                  </a:lnTo>
                  <a:lnTo>
                    <a:pt x="283147" y="1966972"/>
                  </a:lnTo>
                  <a:lnTo>
                    <a:pt x="0" y="1966972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3147" cy="2005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0" y="10020300"/>
            <a:ext cx="18288000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2085309" y="782477"/>
            <a:ext cx="499259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3200" b="1" spc="160">
                <a:solidFill>
                  <a:schemeClr val="bg1"/>
                </a:solidFill>
                <a:latin typeface="Proxima Nova" panose="020B0604020202020204" charset="0"/>
              </a:rPr>
              <a:t>CÔNG NGHỆ SỬ DỤNG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0D74EE-CF80-A951-55E4-2868E8DE6128}"/>
              </a:ext>
            </a:extLst>
          </p:cNvPr>
          <p:cNvGrpSpPr/>
          <p:nvPr/>
        </p:nvGrpSpPr>
        <p:grpSpPr>
          <a:xfrm>
            <a:off x="8137815" y="2476500"/>
            <a:ext cx="4038766" cy="6154871"/>
            <a:chOff x="8137815" y="2476500"/>
            <a:chExt cx="4038766" cy="6154871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BC7E68A3-76AB-D7AD-A91F-9117F4A5AD74}"/>
                </a:ext>
              </a:extLst>
            </p:cNvPr>
            <p:cNvSpPr/>
            <p:nvPr/>
          </p:nvSpPr>
          <p:spPr>
            <a:xfrm>
              <a:off x="8137815" y="2476500"/>
              <a:ext cx="4038766" cy="6154871"/>
            </a:xfrm>
            <a:prstGeom prst="round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278A41-F1E7-306E-5C43-56B2BFFAF235}"/>
                </a:ext>
              </a:extLst>
            </p:cNvPr>
            <p:cNvGrpSpPr/>
            <p:nvPr/>
          </p:nvGrpSpPr>
          <p:grpSpPr>
            <a:xfrm>
              <a:off x="8508012" y="2541890"/>
              <a:ext cx="3275653" cy="5013533"/>
              <a:chOff x="8508012" y="2541890"/>
              <a:chExt cx="3275653" cy="5013533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8D78DE8A-54A3-64AC-F80E-0A0C4F4A2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30731" y="4302493"/>
                <a:ext cx="3252934" cy="3252930"/>
              </a:xfrm>
              <a:prstGeom prst="rect">
                <a:avLst/>
              </a:prstGeom>
            </p:spPr>
          </p:pic>
          <p:pic>
            <p:nvPicPr>
              <p:cNvPr id="1024" name="Picture 1023">
                <a:extLst>
                  <a:ext uri="{FF2B5EF4-FFF2-40B4-BE49-F238E27FC236}">
                    <a16:creationId xmlns:a16="http://schemas.microsoft.com/office/drawing/2014/main" id="{D27451F7-1571-A4AD-7CA7-667544F028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143"/>
              <a:stretch/>
            </p:blipFill>
            <p:spPr>
              <a:xfrm flipH="1">
                <a:off x="8508012" y="2541890"/>
                <a:ext cx="1111406" cy="920876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01BAC1-4865-08C6-2A1C-562201A0465A}"/>
              </a:ext>
            </a:extLst>
          </p:cNvPr>
          <p:cNvGrpSpPr/>
          <p:nvPr/>
        </p:nvGrpSpPr>
        <p:grpSpPr>
          <a:xfrm>
            <a:off x="1327569" y="2463349"/>
            <a:ext cx="5925934" cy="6120859"/>
            <a:chOff x="1327569" y="2463349"/>
            <a:chExt cx="5925934" cy="6120859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0E45BFFD-9BD5-3F42-A77D-571EB84B5725}"/>
                </a:ext>
              </a:extLst>
            </p:cNvPr>
            <p:cNvSpPr/>
            <p:nvPr/>
          </p:nvSpPr>
          <p:spPr>
            <a:xfrm>
              <a:off x="1327569" y="2463349"/>
              <a:ext cx="5925934" cy="6120859"/>
            </a:xfrm>
            <a:prstGeom prst="round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B5E3EEC-EE33-EBE3-03E6-6EECBA21B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53" y="4871784"/>
              <a:ext cx="2238375" cy="203835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5EEB290-D476-7252-8585-9D54D78F3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860" y="4724145"/>
              <a:ext cx="2090716" cy="1990724"/>
            </a:xfrm>
            <a:prstGeom prst="rect">
              <a:avLst/>
            </a:prstGeom>
          </p:spPr>
        </p:pic>
        <p:sp>
          <p:nvSpPr>
            <p:cNvPr id="48" name="TextBox 22">
              <a:extLst>
                <a:ext uri="{FF2B5EF4-FFF2-40B4-BE49-F238E27FC236}">
                  <a16:creationId xmlns:a16="http://schemas.microsoft.com/office/drawing/2014/main" id="{72F2297E-B626-9E49-B93D-0CB1C3370E9B}"/>
                </a:ext>
              </a:extLst>
            </p:cNvPr>
            <p:cNvSpPr txBox="1"/>
            <p:nvPr/>
          </p:nvSpPr>
          <p:spPr>
            <a:xfrm>
              <a:off x="2102539" y="6973916"/>
              <a:ext cx="2090746" cy="4756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 b="1" spc="279">
                  <a:solidFill>
                    <a:srgbClr val="7030A0"/>
                  </a:solidFill>
                  <a:latin typeface="Poppins Bold" panose="020B0604020202020204" charset="0"/>
                  <a:cs typeface="Poppins Bold" panose="020B0604020202020204" charset="0"/>
                </a:rPr>
                <a:t>Redux</a:t>
              </a:r>
            </a:p>
          </p:txBody>
        </p:sp>
        <p:sp>
          <p:nvSpPr>
            <p:cNvPr id="49" name="TextBox 22">
              <a:extLst>
                <a:ext uri="{FF2B5EF4-FFF2-40B4-BE49-F238E27FC236}">
                  <a16:creationId xmlns:a16="http://schemas.microsoft.com/office/drawing/2014/main" id="{24E85748-4E8F-5DBA-AC6F-9D87B40B7A5C}"/>
                </a:ext>
              </a:extLst>
            </p:cNvPr>
            <p:cNvSpPr txBox="1"/>
            <p:nvPr/>
          </p:nvSpPr>
          <p:spPr>
            <a:xfrm>
              <a:off x="4643786" y="6958364"/>
              <a:ext cx="2090746" cy="4756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 b="1" spc="279">
                  <a:solidFill>
                    <a:schemeClr val="accent5">
                      <a:lumMod val="75000"/>
                    </a:schemeClr>
                  </a:solidFill>
                  <a:latin typeface="Poppins Bold" panose="020B0604020202020204" charset="0"/>
                  <a:cs typeface="Poppins Bold" panose="020B0604020202020204" charset="0"/>
                </a:rPr>
                <a:t>ReactJS</a:t>
              </a:r>
            </a:p>
          </p:txBody>
        </p:sp>
        <p:pic>
          <p:nvPicPr>
            <p:cNvPr id="1027" name="Picture 1026">
              <a:extLst>
                <a:ext uri="{FF2B5EF4-FFF2-40B4-BE49-F238E27FC236}">
                  <a16:creationId xmlns:a16="http://schemas.microsoft.com/office/drawing/2014/main" id="{09253341-0069-9608-BD53-A5A2C2FD5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760"/>
            <a:stretch/>
          </p:blipFill>
          <p:spPr>
            <a:xfrm>
              <a:off x="1900343" y="2721624"/>
              <a:ext cx="956882" cy="74114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0478DF4-009C-56C4-A666-83DDA57E9586}"/>
              </a:ext>
            </a:extLst>
          </p:cNvPr>
          <p:cNvGrpSpPr/>
          <p:nvPr/>
        </p:nvGrpSpPr>
        <p:grpSpPr>
          <a:xfrm>
            <a:off x="13060893" y="2476494"/>
            <a:ext cx="4038766" cy="6154871"/>
            <a:chOff x="13060893" y="2476494"/>
            <a:chExt cx="4038766" cy="6154871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BB233CA-7D7E-18E6-A69D-2950F501EFC1}"/>
                </a:ext>
              </a:extLst>
            </p:cNvPr>
            <p:cNvSpPr/>
            <p:nvPr/>
          </p:nvSpPr>
          <p:spPr>
            <a:xfrm>
              <a:off x="13060893" y="2476494"/>
              <a:ext cx="4038766" cy="6154871"/>
            </a:xfrm>
            <a:prstGeom prst="round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20B1F63-036F-2987-E127-BAC1E2D73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65776" y="4103671"/>
              <a:ext cx="3429000" cy="3429000"/>
            </a:xfrm>
            <a:prstGeom prst="rect">
              <a:avLst/>
            </a:prstGeom>
          </p:spPr>
        </p:pic>
        <p:pic>
          <p:nvPicPr>
            <p:cNvPr id="1029" name="Picture 1028">
              <a:extLst>
                <a:ext uri="{FF2B5EF4-FFF2-40B4-BE49-F238E27FC236}">
                  <a16:creationId xmlns:a16="http://schemas.microsoft.com/office/drawing/2014/main" id="{2C8FF8AA-C77A-02E6-D833-D4DF841A1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86"/>
            <a:stretch/>
          </p:blipFill>
          <p:spPr>
            <a:xfrm>
              <a:off x="13280123" y="2817873"/>
              <a:ext cx="897194" cy="751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91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"/>
            <a:ext cx="1075073" cy="3101334"/>
            <a:chOff x="0" y="0"/>
            <a:chExt cx="283147" cy="1122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47" cy="1122885"/>
            </a:xfrm>
            <a:custGeom>
              <a:avLst/>
              <a:gdLst/>
              <a:ahLst/>
              <a:cxnLst/>
              <a:rect l="l" t="t" r="r" b="b"/>
              <a:pathLst>
                <a:path w="283147" h="1122885">
                  <a:moveTo>
                    <a:pt x="0" y="0"/>
                  </a:moveTo>
                  <a:lnTo>
                    <a:pt x="283147" y="0"/>
                  </a:lnTo>
                  <a:lnTo>
                    <a:pt x="283147" y="1122885"/>
                  </a:lnTo>
                  <a:lnTo>
                    <a:pt x="0" y="1122885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3147" cy="1160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695703"/>
            <a:ext cx="1075073" cy="5688657"/>
            <a:chOff x="0" y="0"/>
            <a:chExt cx="283147" cy="12416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47" cy="1241696"/>
            </a:xfrm>
            <a:custGeom>
              <a:avLst/>
              <a:gdLst/>
              <a:ahLst/>
              <a:cxnLst/>
              <a:rect l="l" t="t" r="r" b="b"/>
              <a:pathLst>
                <a:path w="283147" h="1241696">
                  <a:moveTo>
                    <a:pt x="0" y="0"/>
                  </a:moveTo>
                  <a:lnTo>
                    <a:pt x="283147" y="0"/>
                  </a:lnTo>
                  <a:lnTo>
                    <a:pt x="283147" y="1241696"/>
                  </a:lnTo>
                  <a:lnTo>
                    <a:pt x="0" y="1241696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3147" cy="1279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0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8247218" y="9823004"/>
            <a:ext cx="1793564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0457093" y="9823004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543E87-1A70-75DA-275E-D8A6C53CEAD5}"/>
              </a:ext>
            </a:extLst>
          </p:cNvPr>
          <p:cNvGrpSpPr/>
          <p:nvPr/>
        </p:nvGrpSpPr>
        <p:grpSpPr>
          <a:xfrm>
            <a:off x="2971800" y="1445925"/>
            <a:ext cx="10744199" cy="1864340"/>
            <a:chOff x="2971800" y="1445925"/>
            <a:chExt cx="10744199" cy="186434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501BF57-0C32-5329-9244-F6623C4D4FCE}"/>
                </a:ext>
              </a:extLst>
            </p:cNvPr>
            <p:cNvSpPr/>
            <p:nvPr/>
          </p:nvSpPr>
          <p:spPr>
            <a:xfrm rot="2620576">
              <a:off x="3229654" y="1445925"/>
              <a:ext cx="1371600" cy="1371600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68728DE6-3BDE-19D6-D696-4D8DD30E4424}"/>
                </a:ext>
              </a:extLst>
            </p:cNvPr>
            <p:cNvSpPr txBox="1"/>
            <p:nvPr/>
          </p:nvSpPr>
          <p:spPr>
            <a:xfrm>
              <a:off x="2971800" y="1553794"/>
              <a:ext cx="1419083" cy="1155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5759"/>
                </a:lnSpc>
              </a:pPr>
              <a:r>
                <a:rPr lang="en-US" sz="4800" b="1" spc="359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254FB8F8-9739-2626-F933-D981356BA154}"/>
                </a:ext>
              </a:extLst>
            </p:cNvPr>
            <p:cNvSpPr txBox="1"/>
            <p:nvPr/>
          </p:nvSpPr>
          <p:spPr>
            <a:xfrm>
              <a:off x="5072390" y="1481465"/>
              <a:ext cx="8643609" cy="1828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5759"/>
                </a:lnSpc>
              </a:pPr>
              <a:r>
                <a:rPr lang="en-US" sz="4800" b="1" spc="359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PHÂN TÍCH VÀ THIẾT KẾ HỆ THỐNG</a:t>
              </a:r>
            </a:p>
          </p:txBody>
        </p:sp>
      </p:grpSp>
      <p:sp>
        <p:nvSpPr>
          <p:cNvPr id="8" name="Freeform 2">
            <a:extLst>
              <a:ext uri="{FF2B5EF4-FFF2-40B4-BE49-F238E27FC236}">
                <a16:creationId xmlns:a16="http://schemas.microsoft.com/office/drawing/2014/main" id="{E3E575D0-D8B0-8573-728E-05D470AE3E7A}"/>
              </a:ext>
            </a:extLst>
          </p:cNvPr>
          <p:cNvSpPr/>
          <p:nvPr/>
        </p:nvSpPr>
        <p:spPr>
          <a:xfrm>
            <a:off x="10287000" y="3695703"/>
            <a:ext cx="7830907" cy="5863206"/>
          </a:xfrm>
          <a:custGeom>
            <a:avLst/>
            <a:gdLst/>
            <a:ahLst/>
            <a:cxnLst/>
            <a:rect l="l" t="t" r="r" b="b"/>
            <a:pathLst>
              <a:path w="6943334" h="5239061">
                <a:moveTo>
                  <a:pt x="0" y="0"/>
                </a:moveTo>
                <a:lnTo>
                  <a:pt x="6943334" y="0"/>
                </a:lnTo>
                <a:lnTo>
                  <a:pt x="6943334" y="5239061"/>
                </a:lnTo>
                <a:lnTo>
                  <a:pt x="0" y="5239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5755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298E83D8-1318-6953-5575-9040FB38FD23}"/>
              </a:ext>
            </a:extLst>
          </p:cNvPr>
          <p:cNvGrpSpPr/>
          <p:nvPr/>
        </p:nvGrpSpPr>
        <p:grpSpPr>
          <a:xfrm>
            <a:off x="8797800" y="491162"/>
            <a:ext cx="9517979" cy="1075074"/>
            <a:chOff x="8797800" y="491162"/>
            <a:chExt cx="9517979" cy="1075074"/>
          </a:xfrm>
        </p:grpSpPr>
        <p:grpSp>
          <p:nvGrpSpPr>
            <p:cNvPr id="8" name="Group 8"/>
            <p:cNvGrpSpPr/>
            <p:nvPr/>
          </p:nvGrpSpPr>
          <p:grpSpPr>
            <a:xfrm rot="-5400000">
              <a:off x="9114490" y="174472"/>
              <a:ext cx="1075073" cy="1708454"/>
              <a:chOff x="0" y="0"/>
              <a:chExt cx="283147" cy="449963"/>
            </a:xfrm>
            <a:solidFill>
              <a:srgbClr val="365486"/>
            </a:solidFill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83147" cy="449963"/>
              </a:xfrm>
              <a:custGeom>
                <a:avLst/>
                <a:gdLst/>
                <a:ahLst/>
                <a:cxnLst/>
                <a:rect l="l" t="t" r="r" b="b"/>
                <a:pathLst>
                  <a:path w="283147" h="449963">
                    <a:moveTo>
                      <a:pt x="0" y="0"/>
                    </a:moveTo>
                    <a:lnTo>
                      <a:pt x="283147" y="0"/>
                    </a:lnTo>
                    <a:lnTo>
                      <a:pt x="283147" y="449963"/>
                    </a:lnTo>
                    <a:lnTo>
                      <a:pt x="0" y="449963"/>
                    </a:lnTo>
                    <a:close/>
                  </a:path>
                </a:pathLst>
              </a:custGeom>
              <a:grpFill/>
              <a:ln>
                <a:solidFill>
                  <a:srgbClr val="365486"/>
                </a:solidFill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283147" cy="488063"/>
              </a:xfrm>
              <a:prstGeom prst="rect">
                <a:avLst/>
              </a:prstGeom>
              <a:grpFill/>
              <a:ln>
                <a:solidFill>
                  <a:srgbClr val="365486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5400000">
              <a:off x="14044070" y="-2705473"/>
              <a:ext cx="1075073" cy="7468345"/>
              <a:chOff x="0" y="0"/>
              <a:chExt cx="283147" cy="196697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83147" cy="1966972"/>
              </a:xfrm>
              <a:custGeom>
                <a:avLst/>
                <a:gdLst/>
                <a:ahLst/>
                <a:cxnLst/>
                <a:rect l="l" t="t" r="r" b="b"/>
                <a:pathLst>
                  <a:path w="283147" h="1966972">
                    <a:moveTo>
                      <a:pt x="0" y="0"/>
                    </a:moveTo>
                    <a:lnTo>
                      <a:pt x="283147" y="0"/>
                    </a:lnTo>
                    <a:lnTo>
                      <a:pt x="283147" y="1966972"/>
                    </a:lnTo>
                    <a:lnTo>
                      <a:pt x="0" y="1966972"/>
                    </a:lnTo>
                    <a:close/>
                  </a:path>
                </a:pathLst>
              </a:custGeom>
              <a:solidFill>
                <a:srgbClr val="0F1035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283147" cy="2005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2085309" y="782477"/>
              <a:ext cx="4992593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/>
              <a:r>
                <a:rPr lang="en-US" sz="3200" b="1" spc="160">
                  <a:solidFill>
                    <a:schemeClr val="bg1"/>
                  </a:solidFill>
                  <a:latin typeface="Proxima Nova" panose="020B0604020202020204" charset="0"/>
                </a:rPr>
                <a:t>MÔ HÌNH TỔNG QUAN</a:t>
              </a:r>
            </a:p>
          </p:txBody>
        </p:sp>
      </p:grpSp>
      <p:sp>
        <p:nvSpPr>
          <p:cNvPr id="5" name="AutoShape 12">
            <a:extLst>
              <a:ext uri="{FF2B5EF4-FFF2-40B4-BE49-F238E27FC236}">
                <a16:creationId xmlns:a16="http://schemas.microsoft.com/office/drawing/2014/main" id="{D6F82445-DB31-06EA-B90A-B383AF5A61A7}"/>
              </a:ext>
            </a:extLst>
          </p:cNvPr>
          <p:cNvSpPr/>
          <p:nvPr/>
        </p:nvSpPr>
        <p:spPr>
          <a:xfrm>
            <a:off x="0" y="10020300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13">
            <a:extLst>
              <a:ext uri="{FF2B5EF4-FFF2-40B4-BE49-F238E27FC236}">
                <a16:creationId xmlns:a16="http://schemas.microsoft.com/office/drawing/2014/main" id="{52D5AFDD-9D50-1C65-25DE-7231906BAAAB}"/>
              </a:ext>
            </a:extLst>
          </p:cNvPr>
          <p:cNvSpPr/>
          <p:nvPr/>
        </p:nvSpPr>
        <p:spPr>
          <a:xfrm flipV="1">
            <a:off x="8247218" y="10020300"/>
            <a:ext cx="1793564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22A3C0D3-1D2A-FA7E-4E90-A6B11F2058D8}"/>
              </a:ext>
            </a:extLst>
          </p:cNvPr>
          <p:cNvSpPr/>
          <p:nvPr/>
        </p:nvSpPr>
        <p:spPr>
          <a:xfrm>
            <a:off x="10457093" y="10020300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53FDC1E-D42B-587F-2B85-8B2D198BC8A7}"/>
              </a:ext>
            </a:extLst>
          </p:cNvPr>
          <p:cNvGrpSpPr/>
          <p:nvPr/>
        </p:nvGrpSpPr>
        <p:grpSpPr>
          <a:xfrm>
            <a:off x="4523903" y="2242879"/>
            <a:ext cx="1208083" cy="914400"/>
            <a:chOff x="4523903" y="2242879"/>
            <a:chExt cx="1208083" cy="914400"/>
          </a:xfrm>
        </p:grpSpPr>
        <p:pic>
          <p:nvPicPr>
            <p:cNvPr id="18" name="Graphic 17" descr="Man">
              <a:extLst>
                <a:ext uri="{FF2B5EF4-FFF2-40B4-BE49-F238E27FC236}">
                  <a16:creationId xmlns:a16="http://schemas.microsoft.com/office/drawing/2014/main" id="{C72FA1D6-B125-774C-A070-AFC52BECC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23903" y="2242879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Direction">
              <a:extLst>
                <a:ext uri="{FF2B5EF4-FFF2-40B4-BE49-F238E27FC236}">
                  <a16:creationId xmlns:a16="http://schemas.microsoft.com/office/drawing/2014/main" id="{7005957F-00DA-9D7B-07B7-177E7CBDD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366493">
              <a:off x="5319050" y="2535847"/>
              <a:ext cx="412936" cy="412936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76069D6-6F73-1225-15DD-E9B672328AA2}"/>
              </a:ext>
            </a:extLst>
          </p:cNvPr>
          <p:cNvGrpSpPr/>
          <p:nvPr/>
        </p:nvGrpSpPr>
        <p:grpSpPr>
          <a:xfrm>
            <a:off x="7835824" y="3388661"/>
            <a:ext cx="822232" cy="736236"/>
            <a:chOff x="7835824" y="3388661"/>
            <a:chExt cx="822232" cy="736236"/>
          </a:xfrm>
        </p:grpSpPr>
        <p:pic>
          <p:nvPicPr>
            <p:cNvPr id="26" name="Graphic 25" descr="Direction">
              <a:extLst>
                <a:ext uri="{FF2B5EF4-FFF2-40B4-BE49-F238E27FC236}">
                  <a16:creationId xmlns:a16="http://schemas.microsoft.com/office/drawing/2014/main" id="{72D41C7F-E587-7987-9CA1-F0D621140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067395">
              <a:off x="8040472" y="3711961"/>
              <a:ext cx="412936" cy="412936"/>
            </a:xfrm>
            <a:prstGeom prst="rect">
              <a:avLst/>
            </a:prstGeom>
          </p:spPr>
        </p:pic>
        <p:pic>
          <p:nvPicPr>
            <p:cNvPr id="27" name="Graphic 26" descr="Direction">
              <a:extLst>
                <a:ext uri="{FF2B5EF4-FFF2-40B4-BE49-F238E27FC236}">
                  <a16:creationId xmlns:a16="http://schemas.microsoft.com/office/drawing/2014/main" id="{B09CC5A7-C858-2FFA-0E2D-BC9A808D5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95350">
              <a:off x="8040571" y="3388661"/>
              <a:ext cx="412936" cy="41293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4A9B80-59AB-1B3E-FA45-B1B5A0ADF19F}"/>
                </a:ext>
              </a:extLst>
            </p:cNvPr>
            <p:cNvSpPr txBox="1"/>
            <p:nvPr/>
          </p:nvSpPr>
          <p:spPr>
            <a:xfrm>
              <a:off x="7835824" y="3593574"/>
              <a:ext cx="822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REST API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3262525-B8F5-E996-DA8C-7F9DF8556CCD}"/>
              </a:ext>
            </a:extLst>
          </p:cNvPr>
          <p:cNvSpPr/>
          <p:nvPr/>
        </p:nvSpPr>
        <p:spPr>
          <a:xfrm>
            <a:off x="5967298" y="4246220"/>
            <a:ext cx="4401076" cy="511983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DA9EF18-45F6-B4BF-8F0D-5F3B5448ABD2}"/>
              </a:ext>
            </a:extLst>
          </p:cNvPr>
          <p:cNvGrpSpPr/>
          <p:nvPr/>
        </p:nvGrpSpPr>
        <p:grpSpPr>
          <a:xfrm>
            <a:off x="6113750" y="2082366"/>
            <a:ext cx="4401076" cy="1217776"/>
            <a:chOff x="6113750" y="2082366"/>
            <a:chExt cx="4401076" cy="121777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AD613D7-E4AD-6612-7130-6317AE6BF196}"/>
                </a:ext>
              </a:extLst>
            </p:cNvPr>
            <p:cNvSpPr/>
            <p:nvPr/>
          </p:nvSpPr>
          <p:spPr>
            <a:xfrm>
              <a:off x="6113750" y="2085070"/>
              <a:ext cx="4401076" cy="121507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0B9DCB0-3A23-8EC8-C73B-2DC7317CDDBB}"/>
                </a:ext>
              </a:extLst>
            </p:cNvPr>
            <p:cNvSpPr txBox="1"/>
            <p:nvPr/>
          </p:nvSpPr>
          <p:spPr>
            <a:xfrm>
              <a:off x="7807719" y="2082366"/>
              <a:ext cx="1200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FRONTENT</a:t>
              </a:r>
            </a:p>
          </p:txBody>
        </p:sp>
      </p:grpSp>
      <p:pic>
        <p:nvPicPr>
          <p:cNvPr id="22" name="Graphic 21" descr="Direction">
            <a:extLst>
              <a:ext uri="{FF2B5EF4-FFF2-40B4-BE49-F238E27FC236}">
                <a16:creationId xmlns:a16="http://schemas.microsoft.com/office/drawing/2014/main" id="{B77EAB3B-5331-89A4-026C-58A1F7686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816879">
            <a:off x="11176316" y="2531863"/>
            <a:ext cx="412936" cy="412936"/>
          </a:xfrm>
          <a:prstGeom prst="rect">
            <a:avLst/>
          </a:prstGeom>
        </p:spPr>
      </p:pic>
      <p:pic>
        <p:nvPicPr>
          <p:cNvPr id="25" name="Graphic 24" descr="Direction">
            <a:extLst>
              <a:ext uri="{FF2B5EF4-FFF2-40B4-BE49-F238E27FC236}">
                <a16:creationId xmlns:a16="http://schemas.microsoft.com/office/drawing/2014/main" id="{A0C3ABF2-C40D-2B70-B04E-E640390B0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368893">
            <a:off x="10851798" y="2531821"/>
            <a:ext cx="412936" cy="412936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EE4C45ED-F713-8AC2-5949-F123E83EFCEF}"/>
              </a:ext>
            </a:extLst>
          </p:cNvPr>
          <p:cNvGrpSpPr/>
          <p:nvPr/>
        </p:nvGrpSpPr>
        <p:grpSpPr>
          <a:xfrm>
            <a:off x="11981377" y="2082366"/>
            <a:ext cx="2009303" cy="1215072"/>
            <a:chOff x="11935296" y="2094126"/>
            <a:chExt cx="2009303" cy="1215072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4412E45-DDB8-0628-05C8-C3EF058BEF03}"/>
                </a:ext>
              </a:extLst>
            </p:cNvPr>
            <p:cNvSpPr/>
            <p:nvPr/>
          </p:nvSpPr>
          <p:spPr>
            <a:xfrm>
              <a:off x="11935296" y="2094126"/>
              <a:ext cx="2009303" cy="1215072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5FD80E5-4B3B-DFA2-51B2-3AAF424FD782}"/>
                </a:ext>
              </a:extLst>
            </p:cNvPr>
            <p:cNvSpPr/>
            <p:nvPr/>
          </p:nvSpPr>
          <p:spPr>
            <a:xfrm>
              <a:off x="12160779" y="2506390"/>
              <a:ext cx="1581137" cy="712020"/>
            </a:xfrm>
            <a:prstGeom prst="round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69B90B1-0CC0-F995-2EAF-59AB9CF918CC}"/>
                </a:ext>
              </a:extLst>
            </p:cNvPr>
            <p:cNvSpPr txBox="1"/>
            <p:nvPr/>
          </p:nvSpPr>
          <p:spPr>
            <a:xfrm>
              <a:off x="12065944" y="2134006"/>
              <a:ext cx="1581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Authentication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8469580-CFC0-DADF-D019-EC838BF49C5A}"/>
                </a:ext>
              </a:extLst>
            </p:cNvPr>
            <p:cNvSpPr txBox="1"/>
            <p:nvPr/>
          </p:nvSpPr>
          <p:spPr>
            <a:xfrm>
              <a:off x="12066585" y="2521000"/>
              <a:ext cx="17695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JWT</a:t>
              </a:r>
              <a:br>
                <a:rPr lang="en-US"/>
              </a:br>
              <a:r>
                <a:rPr lang="en-US"/>
                <a:t>(Json web token)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83C7E7D-2D77-58AB-23B8-4321D02E993E}"/>
              </a:ext>
            </a:extLst>
          </p:cNvPr>
          <p:cNvGrpSpPr/>
          <p:nvPr/>
        </p:nvGrpSpPr>
        <p:grpSpPr>
          <a:xfrm>
            <a:off x="6366113" y="2454453"/>
            <a:ext cx="4217267" cy="723889"/>
            <a:chOff x="6366113" y="2454453"/>
            <a:chExt cx="4217267" cy="7238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09C59D4-31B2-D2BB-766E-D902174EA269}"/>
                </a:ext>
              </a:extLst>
            </p:cNvPr>
            <p:cNvSpPr/>
            <p:nvPr/>
          </p:nvSpPr>
          <p:spPr>
            <a:xfrm>
              <a:off x="6366113" y="2454453"/>
              <a:ext cx="1789408" cy="71506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0E2FF1B-DD84-AEE5-C0A5-845DB12EEC00}"/>
                </a:ext>
              </a:extLst>
            </p:cNvPr>
            <p:cNvSpPr/>
            <p:nvPr/>
          </p:nvSpPr>
          <p:spPr>
            <a:xfrm>
              <a:off x="8516399" y="2466322"/>
              <a:ext cx="1854592" cy="71202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523D42B-B0DC-7135-1E35-B2E18D40742B}"/>
                </a:ext>
              </a:extLst>
            </p:cNvPr>
            <p:cNvSpPr txBox="1"/>
            <p:nvPr/>
          </p:nvSpPr>
          <p:spPr>
            <a:xfrm>
              <a:off x="6505386" y="2497915"/>
              <a:ext cx="1534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Routing</a:t>
              </a:r>
              <a:br>
                <a:rPr lang="en-US"/>
              </a:br>
              <a:r>
                <a:rPr lang="en-US"/>
                <a:t>(React Router)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CD7A1AF-A6BF-FB68-347F-D6C6E882FE37}"/>
                </a:ext>
              </a:extLst>
            </p:cNvPr>
            <p:cNvSpPr txBox="1"/>
            <p:nvPr/>
          </p:nvSpPr>
          <p:spPr>
            <a:xfrm>
              <a:off x="8304009" y="2503080"/>
              <a:ext cx="22793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View</a:t>
              </a:r>
              <a:br>
                <a:rPr lang="en-US"/>
              </a:br>
              <a:r>
                <a:rPr lang="en-US"/>
                <a:t>(React Component)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29049CE-3508-FBD1-AE25-EEB12CC1DBA8}"/>
              </a:ext>
            </a:extLst>
          </p:cNvPr>
          <p:cNvGrpSpPr/>
          <p:nvPr/>
        </p:nvGrpSpPr>
        <p:grpSpPr>
          <a:xfrm>
            <a:off x="6125506" y="4435221"/>
            <a:ext cx="2902669" cy="4817324"/>
            <a:chOff x="6125506" y="4435221"/>
            <a:chExt cx="2902669" cy="4817324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AF23400-2408-C439-A0F4-138D4ACE7EDC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flipH="1">
              <a:off x="8246193" y="5150281"/>
              <a:ext cx="747" cy="21162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862808E-D2D9-8C0E-065E-F80BD8B1B166}"/>
                </a:ext>
              </a:extLst>
            </p:cNvPr>
            <p:cNvSpPr/>
            <p:nvPr/>
          </p:nvSpPr>
          <p:spPr>
            <a:xfrm>
              <a:off x="7555083" y="4435221"/>
              <a:ext cx="1383714" cy="71506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F5716F3-B68F-B9EF-8754-CEE0DF80AB33}"/>
                </a:ext>
              </a:extLst>
            </p:cNvPr>
            <p:cNvSpPr/>
            <p:nvPr/>
          </p:nvSpPr>
          <p:spPr>
            <a:xfrm>
              <a:off x="7555083" y="5361905"/>
              <a:ext cx="1383714" cy="71506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B24297F-1A40-8730-1FAC-EDC8C2FF9E75}"/>
                </a:ext>
              </a:extLst>
            </p:cNvPr>
            <p:cNvSpPr/>
            <p:nvPr/>
          </p:nvSpPr>
          <p:spPr>
            <a:xfrm>
              <a:off x="7555083" y="6288589"/>
              <a:ext cx="1383714" cy="71506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0B59827E-5553-F3E0-C408-C0D86E85A458}"/>
                </a:ext>
              </a:extLst>
            </p:cNvPr>
            <p:cNvSpPr/>
            <p:nvPr/>
          </p:nvSpPr>
          <p:spPr>
            <a:xfrm>
              <a:off x="7555083" y="7217679"/>
              <a:ext cx="1383714" cy="71506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Magnetic Disk 50">
              <a:extLst>
                <a:ext uri="{FF2B5EF4-FFF2-40B4-BE49-F238E27FC236}">
                  <a16:creationId xmlns:a16="http://schemas.microsoft.com/office/drawing/2014/main" id="{F610C7FE-E719-1024-8274-F3320AC0AF7D}"/>
                </a:ext>
              </a:extLst>
            </p:cNvPr>
            <p:cNvSpPr/>
            <p:nvPr/>
          </p:nvSpPr>
          <p:spPr>
            <a:xfrm>
              <a:off x="7555361" y="8370336"/>
              <a:ext cx="1383714" cy="861222"/>
            </a:xfrm>
            <a:prstGeom prst="flowChartMagneticDisk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33FC15-02F3-091E-A7B8-B160E1D8DE01}"/>
                </a:ext>
              </a:extLst>
            </p:cNvPr>
            <p:cNvSpPr txBox="1"/>
            <p:nvPr/>
          </p:nvSpPr>
          <p:spPr>
            <a:xfrm>
              <a:off x="6125506" y="4448814"/>
              <a:ext cx="1086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BACKEND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4FE2E17-7762-5054-3911-A993DA9C18CD}"/>
                </a:ext>
              </a:extLst>
            </p:cNvPr>
            <p:cNvSpPr txBox="1"/>
            <p:nvPr/>
          </p:nvSpPr>
          <p:spPr>
            <a:xfrm>
              <a:off x="7635222" y="4592918"/>
              <a:ext cx="1223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Routes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F1F9108-90FC-EB33-D2C1-1654453C779F}"/>
                </a:ext>
              </a:extLst>
            </p:cNvPr>
            <p:cNvSpPr txBox="1"/>
            <p:nvPr/>
          </p:nvSpPr>
          <p:spPr>
            <a:xfrm>
              <a:off x="7519396" y="5517810"/>
              <a:ext cx="1508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err="1"/>
                <a:t>Middlewares</a:t>
              </a:r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C1A9AC3-1326-54D1-D099-B040B0368687}"/>
                </a:ext>
              </a:extLst>
            </p:cNvPr>
            <p:cNvSpPr txBox="1"/>
            <p:nvPr/>
          </p:nvSpPr>
          <p:spPr>
            <a:xfrm>
              <a:off x="7574364" y="6463888"/>
              <a:ext cx="1223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Controllers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E332A27-AF7B-3BCE-EFDA-DDEAF1E58C7A}"/>
                </a:ext>
              </a:extLst>
            </p:cNvPr>
            <p:cNvSpPr txBox="1"/>
            <p:nvPr/>
          </p:nvSpPr>
          <p:spPr>
            <a:xfrm>
              <a:off x="7585762" y="7390543"/>
              <a:ext cx="1223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Models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3B73AB3-C3F4-4FDD-E690-AC23138555AB}"/>
                </a:ext>
              </a:extLst>
            </p:cNvPr>
            <p:cNvSpPr txBox="1"/>
            <p:nvPr/>
          </p:nvSpPr>
          <p:spPr>
            <a:xfrm>
              <a:off x="7635221" y="8606214"/>
              <a:ext cx="12234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err="1"/>
                <a:t>mongoDB</a:t>
              </a:r>
              <a:br>
                <a:rPr lang="en-US"/>
              </a:br>
              <a:r>
                <a:rPr lang="en-US"/>
                <a:t>(Database)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655E894-7DC4-2891-CE1B-E21D17427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5446" y="6084139"/>
              <a:ext cx="747" cy="21162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B443479-081C-8E2A-7CA9-50EBE8DFC1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4699" y="7008519"/>
              <a:ext cx="747" cy="21162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FFA6B25-3F48-E993-F551-3A42567B0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4699" y="8001360"/>
              <a:ext cx="2241" cy="32461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778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700EF-1C8D-A200-30F5-9FF12724FD41}"/>
              </a:ext>
            </a:extLst>
          </p:cNvPr>
          <p:cNvGrpSpPr/>
          <p:nvPr/>
        </p:nvGrpSpPr>
        <p:grpSpPr>
          <a:xfrm>
            <a:off x="8797800" y="491162"/>
            <a:ext cx="9517979" cy="1075074"/>
            <a:chOff x="8797800" y="491162"/>
            <a:chExt cx="9517979" cy="1075074"/>
          </a:xfrm>
        </p:grpSpPr>
        <p:grpSp>
          <p:nvGrpSpPr>
            <p:cNvPr id="8" name="Group 8"/>
            <p:cNvGrpSpPr/>
            <p:nvPr/>
          </p:nvGrpSpPr>
          <p:grpSpPr>
            <a:xfrm rot="-5400000">
              <a:off x="9114490" y="174472"/>
              <a:ext cx="1075073" cy="1708454"/>
              <a:chOff x="0" y="0"/>
              <a:chExt cx="283147" cy="449963"/>
            </a:xfrm>
            <a:solidFill>
              <a:srgbClr val="365486"/>
            </a:solidFill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83147" cy="449963"/>
              </a:xfrm>
              <a:custGeom>
                <a:avLst/>
                <a:gdLst/>
                <a:ahLst/>
                <a:cxnLst/>
                <a:rect l="l" t="t" r="r" b="b"/>
                <a:pathLst>
                  <a:path w="283147" h="449963">
                    <a:moveTo>
                      <a:pt x="0" y="0"/>
                    </a:moveTo>
                    <a:lnTo>
                      <a:pt x="283147" y="0"/>
                    </a:lnTo>
                    <a:lnTo>
                      <a:pt x="283147" y="449963"/>
                    </a:lnTo>
                    <a:lnTo>
                      <a:pt x="0" y="449963"/>
                    </a:lnTo>
                    <a:close/>
                  </a:path>
                </a:pathLst>
              </a:custGeom>
              <a:grpFill/>
              <a:ln>
                <a:solidFill>
                  <a:srgbClr val="365486"/>
                </a:solidFill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283147" cy="488063"/>
              </a:xfrm>
              <a:prstGeom prst="rect">
                <a:avLst/>
              </a:prstGeom>
              <a:grpFill/>
              <a:ln>
                <a:solidFill>
                  <a:srgbClr val="365486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5400000">
              <a:off x="14044070" y="-2705473"/>
              <a:ext cx="1075073" cy="7468345"/>
              <a:chOff x="0" y="0"/>
              <a:chExt cx="283147" cy="196697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83147" cy="1966972"/>
              </a:xfrm>
              <a:custGeom>
                <a:avLst/>
                <a:gdLst/>
                <a:ahLst/>
                <a:cxnLst/>
                <a:rect l="l" t="t" r="r" b="b"/>
                <a:pathLst>
                  <a:path w="283147" h="1966972">
                    <a:moveTo>
                      <a:pt x="0" y="0"/>
                    </a:moveTo>
                    <a:lnTo>
                      <a:pt x="283147" y="0"/>
                    </a:lnTo>
                    <a:lnTo>
                      <a:pt x="283147" y="1966972"/>
                    </a:lnTo>
                    <a:lnTo>
                      <a:pt x="0" y="1966972"/>
                    </a:lnTo>
                    <a:close/>
                  </a:path>
                </a:pathLst>
              </a:custGeom>
              <a:solidFill>
                <a:srgbClr val="0F1035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283147" cy="2005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2085309" y="782477"/>
              <a:ext cx="4992593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/>
              <a:r>
                <a:rPr lang="en-US" sz="3200" b="1" spc="160">
                  <a:solidFill>
                    <a:schemeClr val="bg1"/>
                  </a:solidFill>
                  <a:latin typeface="Proxima Nova" panose="020B0604020202020204" charset="0"/>
                </a:rPr>
                <a:t>SƠ ĐỒ UC TỔNG QUAN</a:t>
              </a:r>
            </a:p>
          </p:txBody>
        </p:sp>
      </p:grpSp>
      <p:sp>
        <p:nvSpPr>
          <p:cNvPr id="5" name="AutoShape 12">
            <a:extLst>
              <a:ext uri="{FF2B5EF4-FFF2-40B4-BE49-F238E27FC236}">
                <a16:creationId xmlns:a16="http://schemas.microsoft.com/office/drawing/2014/main" id="{D6F82445-DB31-06EA-B90A-B383AF5A61A7}"/>
              </a:ext>
            </a:extLst>
          </p:cNvPr>
          <p:cNvSpPr/>
          <p:nvPr/>
        </p:nvSpPr>
        <p:spPr>
          <a:xfrm>
            <a:off x="0" y="10020300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13">
            <a:extLst>
              <a:ext uri="{FF2B5EF4-FFF2-40B4-BE49-F238E27FC236}">
                <a16:creationId xmlns:a16="http://schemas.microsoft.com/office/drawing/2014/main" id="{52D5AFDD-9D50-1C65-25DE-7231906BAAAB}"/>
              </a:ext>
            </a:extLst>
          </p:cNvPr>
          <p:cNvSpPr/>
          <p:nvPr/>
        </p:nvSpPr>
        <p:spPr>
          <a:xfrm flipV="1">
            <a:off x="8247218" y="10020300"/>
            <a:ext cx="1793564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22A3C0D3-1D2A-FA7E-4E90-A6B11F2058D8}"/>
              </a:ext>
            </a:extLst>
          </p:cNvPr>
          <p:cNvSpPr/>
          <p:nvPr/>
        </p:nvSpPr>
        <p:spPr>
          <a:xfrm>
            <a:off x="10457093" y="10020300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EFB790-2E13-F9A3-C618-E0FEC8BE1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140" y="2095500"/>
            <a:ext cx="12191998" cy="676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37B7F66-33E1-C13E-FB03-86EC2313BAF0}"/>
              </a:ext>
            </a:extLst>
          </p:cNvPr>
          <p:cNvGrpSpPr/>
          <p:nvPr/>
        </p:nvGrpSpPr>
        <p:grpSpPr>
          <a:xfrm>
            <a:off x="8797800" y="491162"/>
            <a:ext cx="9650277" cy="1075073"/>
            <a:chOff x="8797800" y="491162"/>
            <a:chExt cx="9650277" cy="1075073"/>
          </a:xfrm>
        </p:grpSpPr>
        <p:grpSp>
          <p:nvGrpSpPr>
            <p:cNvPr id="8" name="Group 8"/>
            <p:cNvGrpSpPr/>
            <p:nvPr/>
          </p:nvGrpSpPr>
          <p:grpSpPr>
            <a:xfrm rot="-5400000">
              <a:off x="9114490" y="174472"/>
              <a:ext cx="1075073" cy="1708454"/>
              <a:chOff x="0" y="0"/>
              <a:chExt cx="283147" cy="449963"/>
            </a:xfrm>
            <a:solidFill>
              <a:srgbClr val="365486"/>
            </a:solidFill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83147" cy="449963"/>
              </a:xfrm>
              <a:custGeom>
                <a:avLst/>
                <a:gdLst/>
                <a:ahLst/>
                <a:cxnLst/>
                <a:rect l="l" t="t" r="r" b="b"/>
                <a:pathLst>
                  <a:path w="283147" h="449963">
                    <a:moveTo>
                      <a:pt x="0" y="0"/>
                    </a:moveTo>
                    <a:lnTo>
                      <a:pt x="283147" y="0"/>
                    </a:lnTo>
                    <a:lnTo>
                      <a:pt x="283147" y="449963"/>
                    </a:lnTo>
                    <a:lnTo>
                      <a:pt x="0" y="449963"/>
                    </a:lnTo>
                    <a:close/>
                  </a:path>
                </a:pathLst>
              </a:custGeom>
              <a:grpFill/>
              <a:ln>
                <a:solidFill>
                  <a:srgbClr val="365486"/>
                </a:solidFill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283147" cy="488063"/>
              </a:xfrm>
              <a:prstGeom prst="rect">
                <a:avLst/>
              </a:prstGeom>
              <a:grpFill/>
              <a:ln>
                <a:solidFill>
                  <a:srgbClr val="365486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5400000">
              <a:off x="14016291" y="-2705474"/>
              <a:ext cx="1075073" cy="7468345"/>
              <a:chOff x="0" y="0"/>
              <a:chExt cx="283147" cy="196697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83147" cy="1966972"/>
              </a:xfrm>
              <a:custGeom>
                <a:avLst/>
                <a:gdLst/>
                <a:ahLst/>
                <a:cxnLst/>
                <a:rect l="l" t="t" r="r" b="b"/>
                <a:pathLst>
                  <a:path w="283147" h="1966972">
                    <a:moveTo>
                      <a:pt x="0" y="0"/>
                    </a:moveTo>
                    <a:lnTo>
                      <a:pt x="283147" y="0"/>
                    </a:lnTo>
                    <a:lnTo>
                      <a:pt x="283147" y="1966972"/>
                    </a:lnTo>
                    <a:lnTo>
                      <a:pt x="0" y="1966972"/>
                    </a:lnTo>
                    <a:close/>
                  </a:path>
                </a:pathLst>
              </a:custGeom>
              <a:solidFill>
                <a:srgbClr val="0F1035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283147" cy="2005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0979732" y="767755"/>
              <a:ext cx="7468345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/>
              <a:r>
                <a:rPr lang="en-US" sz="3200" b="1" spc="160">
                  <a:solidFill>
                    <a:schemeClr val="bg1"/>
                  </a:solidFill>
                  <a:latin typeface="Proxima Nova" panose="020B0604020202020204" charset="0"/>
                </a:rPr>
                <a:t>BIỂU ĐỒ DỊCH CHUYỂN MÀN HÌNH</a:t>
              </a:r>
            </a:p>
          </p:txBody>
        </p:sp>
      </p:grpSp>
      <p:sp>
        <p:nvSpPr>
          <p:cNvPr id="5" name="AutoShape 12">
            <a:extLst>
              <a:ext uri="{FF2B5EF4-FFF2-40B4-BE49-F238E27FC236}">
                <a16:creationId xmlns:a16="http://schemas.microsoft.com/office/drawing/2014/main" id="{D6F82445-DB31-06EA-B90A-B383AF5A61A7}"/>
              </a:ext>
            </a:extLst>
          </p:cNvPr>
          <p:cNvSpPr/>
          <p:nvPr/>
        </p:nvSpPr>
        <p:spPr>
          <a:xfrm>
            <a:off x="0" y="10020300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13">
            <a:extLst>
              <a:ext uri="{FF2B5EF4-FFF2-40B4-BE49-F238E27FC236}">
                <a16:creationId xmlns:a16="http://schemas.microsoft.com/office/drawing/2014/main" id="{52D5AFDD-9D50-1C65-25DE-7231906BAAAB}"/>
              </a:ext>
            </a:extLst>
          </p:cNvPr>
          <p:cNvSpPr/>
          <p:nvPr/>
        </p:nvSpPr>
        <p:spPr>
          <a:xfrm flipV="1">
            <a:off x="8247218" y="10020300"/>
            <a:ext cx="1793564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22A3C0D3-1D2A-FA7E-4E90-A6B11F2058D8}"/>
              </a:ext>
            </a:extLst>
          </p:cNvPr>
          <p:cNvSpPr/>
          <p:nvPr/>
        </p:nvSpPr>
        <p:spPr>
          <a:xfrm>
            <a:off x="10457093" y="10020300"/>
            <a:ext cx="7830907" cy="0"/>
          </a:xfrm>
          <a:prstGeom prst="line">
            <a:avLst/>
          </a:prstGeom>
          <a:ln w="76200" cap="flat">
            <a:solidFill>
              <a:srgbClr val="0F103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3F1F1-3FBC-FD0F-B120-59EB9C571E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0" t="28109" r="26174" b="26593"/>
          <a:stretch/>
        </p:blipFill>
        <p:spPr bwMode="auto">
          <a:xfrm>
            <a:off x="3429001" y="2095756"/>
            <a:ext cx="11429998" cy="60954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7004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507</Words>
  <Application>Microsoft Office PowerPoint</Application>
  <PresentationFormat>Custom</PresentationFormat>
  <Paragraphs>88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Proxima Nova</vt:lpstr>
      <vt:lpstr>Arial</vt:lpstr>
      <vt:lpstr>Poppins Bold</vt:lpstr>
      <vt:lpstr>Wingdings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Modern New Employee Onboarding Company Presentation</dc:title>
  <cp:lastModifiedBy>NE KHANH</cp:lastModifiedBy>
  <cp:revision>25</cp:revision>
  <dcterms:created xsi:type="dcterms:W3CDTF">2006-08-16T00:00:00Z</dcterms:created>
  <dcterms:modified xsi:type="dcterms:W3CDTF">2024-05-19T05:25:37Z</dcterms:modified>
  <dc:identifier>DAGFjkEPSHM</dc:identifier>
</cp:coreProperties>
</file>